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95"/>
  </p:notesMasterIdLst>
  <p:sldIdLst>
    <p:sldId id="457" r:id="rId5"/>
    <p:sldId id="998" r:id="rId6"/>
    <p:sldId id="1082" r:id="rId7"/>
    <p:sldId id="1087" r:id="rId8"/>
    <p:sldId id="1083" r:id="rId9"/>
    <p:sldId id="1276" r:id="rId10"/>
    <p:sldId id="1175" r:id="rId11"/>
    <p:sldId id="1277" r:id="rId12"/>
    <p:sldId id="1278" r:id="rId13"/>
    <p:sldId id="1177" r:id="rId14"/>
    <p:sldId id="1281" r:id="rId15"/>
    <p:sldId id="1093" r:id="rId16"/>
    <p:sldId id="1094" r:id="rId17"/>
    <p:sldId id="1282" r:id="rId18"/>
    <p:sldId id="1183" r:id="rId19"/>
    <p:sldId id="1323" r:id="rId20"/>
    <p:sldId id="1332" r:id="rId21"/>
    <p:sldId id="1182" r:id="rId22"/>
    <p:sldId id="1333" r:id="rId23"/>
    <p:sldId id="1334" r:id="rId24"/>
    <p:sldId id="1335" r:id="rId25"/>
    <p:sldId id="1336" r:id="rId26"/>
    <p:sldId id="1184" r:id="rId27"/>
    <p:sldId id="1337" r:id="rId28"/>
    <p:sldId id="1284" r:id="rId29"/>
    <p:sldId id="1285" r:id="rId30"/>
    <p:sldId id="1286" r:id="rId31"/>
    <p:sldId id="1287" r:id="rId32"/>
    <p:sldId id="1312" r:id="rId33"/>
    <p:sldId id="1097" r:id="rId34"/>
    <p:sldId id="1288" r:id="rId35"/>
    <p:sldId id="1313" r:id="rId36"/>
    <p:sldId id="1314" r:id="rId37"/>
    <p:sldId id="1324" r:id="rId38"/>
    <p:sldId id="1316" r:id="rId39"/>
    <p:sldId id="1289" r:id="rId40"/>
    <p:sldId id="1290" r:id="rId41"/>
    <p:sldId id="1317" r:id="rId42"/>
    <p:sldId id="1240" r:id="rId43"/>
    <p:sldId id="1241" r:id="rId44"/>
    <p:sldId id="1291" r:id="rId45"/>
    <p:sldId id="1319" r:id="rId46"/>
    <p:sldId id="327" r:id="rId47"/>
    <p:sldId id="328" r:id="rId48"/>
    <p:sldId id="1320" r:id="rId49"/>
    <p:sldId id="330" r:id="rId50"/>
    <p:sldId id="329" r:id="rId51"/>
    <p:sldId id="1321" r:id="rId52"/>
    <p:sldId id="1330" r:id="rId53"/>
    <p:sldId id="1331" r:id="rId54"/>
    <p:sldId id="1242" r:id="rId55"/>
    <p:sldId id="1326" r:id="rId56"/>
    <p:sldId id="1243" r:id="rId57"/>
    <p:sldId id="1318" r:id="rId58"/>
    <p:sldId id="1322" r:id="rId59"/>
    <p:sldId id="1292" r:id="rId60"/>
    <p:sldId id="1245" r:id="rId61"/>
    <p:sldId id="1325" r:id="rId62"/>
    <p:sldId id="1293" r:id="rId63"/>
    <p:sldId id="1249" r:id="rId64"/>
    <p:sldId id="1250" r:id="rId65"/>
    <p:sldId id="1112" r:id="rId66"/>
    <p:sldId id="1113" r:id="rId67"/>
    <p:sldId id="1328" r:id="rId68"/>
    <p:sldId id="1251" r:id="rId69"/>
    <p:sldId id="1198" r:id="rId70"/>
    <p:sldId id="1253" r:id="rId71"/>
    <p:sldId id="1294" r:id="rId72"/>
    <p:sldId id="1295" r:id="rId73"/>
    <p:sldId id="1255" r:id="rId74"/>
    <p:sldId id="1296" r:id="rId75"/>
    <p:sldId id="1297" r:id="rId76"/>
    <p:sldId id="1298" r:id="rId77"/>
    <p:sldId id="1120" r:id="rId78"/>
    <p:sldId id="1299" r:id="rId79"/>
    <p:sldId id="1300" r:id="rId80"/>
    <p:sldId id="1301" r:id="rId81"/>
    <p:sldId id="1302" r:id="rId82"/>
    <p:sldId id="1303" r:id="rId83"/>
    <p:sldId id="1266" r:id="rId84"/>
    <p:sldId id="1267" r:id="rId85"/>
    <p:sldId id="1304" r:id="rId86"/>
    <p:sldId id="1305" r:id="rId87"/>
    <p:sldId id="1126" r:id="rId88"/>
    <p:sldId id="1127" r:id="rId89"/>
    <p:sldId id="1329" r:id="rId90"/>
    <p:sldId id="1203" r:id="rId91"/>
    <p:sldId id="1204" r:id="rId92"/>
    <p:sldId id="1306" r:id="rId93"/>
    <p:sldId id="1307"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 Wendy" initials="LW" lastIdx="3" clrIdx="0">
    <p:extLst>
      <p:ext uri="{19B8F6BF-5375-455C-9EA6-DF929625EA0E}">
        <p15:presenceInfo xmlns:p15="http://schemas.microsoft.com/office/powerpoint/2012/main" userId="S::welai@wiley.com::a5371048-0c99-493d-8b6a-2e0d44ed8f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3F8"/>
    <a:srgbClr val="911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4" autoAdjust="0"/>
    <p:restoredTop sz="96233" autoAdjust="0"/>
  </p:normalViewPr>
  <p:slideViewPr>
    <p:cSldViewPr snapToGrid="0" snapToObjects="1">
      <p:cViewPr varScale="1">
        <p:scale>
          <a:sx n="106" d="100"/>
          <a:sy n="106" d="100"/>
        </p:scale>
        <p:origin x="1320" y="56"/>
      </p:cViewPr>
      <p:guideLst>
        <p:guide orient="horz" pos="2160"/>
        <p:guide pos="2880"/>
      </p:guideLst>
    </p:cSldViewPr>
  </p:slideViewPr>
  <p:outlineViewPr>
    <p:cViewPr>
      <p:scale>
        <a:sx n="33" d="100"/>
        <a:sy n="33" d="100"/>
      </p:scale>
      <p:origin x="0" y="-49098"/>
    </p:cViewPr>
  </p:outlineViewPr>
  <p:notesTextViewPr>
    <p:cViewPr>
      <p:scale>
        <a:sx n="85" d="100"/>
        <a:sy n="85" d="100"/>
      </p:scale>
      <p:origin x="0" y="0"/>
    </p:cViewPr>
  </p:notesTextViewPr>
  <p:sorterViewPr>
    <p:cViewPr>
      <p:scale>
        <a:sx n="80" d="100"/>
        <a:sy n="80" d="100"/>
      </p:scale>
      <p:origin x="0" y="0"/>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E1D2D-E1D2-EB4D-B872-60B7945D79A5}" type="datetimeFigureOut">
              <a:rPr lang="en-US" smtClean="0"/>
              <a:t>3/23/2024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C51AE-C483-2D4F-8F27-8D6A8821F4E1}" type="slidenum">
              <a:rPr lang="en-US" smtClean="0"/>
              <a:t>‹#›</a:t>
            </a:fld>
            <a:endParaRPr lang="en-US" dirty="0"/>
          </a:p>
        </p:txBody>
      </p:sp>
    </p:spTree>
    <p:extLst>
      <p:ext uri="{BB962C8B-B14F-4D97-AF65-F5344CB8AC3E}">
        <p14:creationId xmlns:p14="http://schemas.microsoft.com/office/powerpoint/2010/main" val="351406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AR </a:t>
            </a:r>
            <a:r>
              <a:rPr lang="en-IN" dirty="0">
                <a:sym typeface="Wingdings" pitchFamily="2" charset="2"/>
              </a:rPr>
              <a:t> company allow customer to pay later, then company will have AR … right to receive cash later</a:t>
            </a:r>
            <a:endParaRPr lang="en-IN" dirty="0"/>
          </a:p>
        </p:txBody>
      </p:sp>
      <p:sp>
        <p:nvSpPr>
          <p:cNvPr id="4" name="Slide Number Placeholder 3"/>
          <p:cNvSpPr>
            <a:spLocks noGrp="1"/>
          </p:cNvSpPr>
          <p:nvPr>
            <p:ph type="sldNum" sz="quarter" idx="5"/>
          </p:nvPr>
        </p:nvSpPr>
        <p:spPr/>
        <p:txBody>
          <a:bodyPr/>
          <a:lstStyle/>
          <a:p>
            <a:fld id="{688C51AE-C483-2D4F-8F27-8D6A8821F4E1}" type="slidenum">
              <a:rPr lang="en-US" smtClean="0"/>
              <a:t>1</a:t>
            </a:fld>
            <a:endParaRPr lang="en-US" dirty="0"/>
          </a:p>
        </p:txBody>
      </p:sp>
    </p:spTree>
    <p:extLst>
      <p:ext uri="{BB962C8B-B14F-4D97-AF65-F5344CB8AC3E}">
        <p14:creationId xmlns:p14="http://schemas.microsoft.com/office/powerpoint/2010/main" val="11809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200,000 AR </a:t>
            </a:r>
            <a:r>
              <a:rPr lang="en-US" dirty="0">
                <a:sym typeface="Wingdings" pitchFamily="2" charset="2"/>
              </a:rPr>
              <a:t> 12,000 is estimated to be uncollectible. </a:t>
            </a:r>
          </a:p>
          <a:p>
            <a:r>
              <a:rPr lang="en-US" dirty="0">
                <a:sym typeface="Wingdings" pitchFamily="2" charset="2"/>
              </a:rPr>
              <a:t>Increase in allowance, reduces NRV of AR.</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17</a:t>
            </a:fld>
            <a:endParaRPr lang="en-US" dirty="0"/>
          </a:p>
        </p:txBody>
      </p:sp>
    </p:spTree>
    <p:extLst>
      <p:ext uri="{BB962C8B-B14F-4D97-AF65-F5344CB8AC3E}">
        <p14:creationId xmlns:p14="http://schemas.microsoft.com/office/powerpoint/2010/main" val="292004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 &amp; contra-asset account (allowance) are both shown. WE only expect 188,000 to be able to collect … this is the NRV of AR</a:t>
            </a:r>
          </a:p>
        </p:txBody>
      </p:sp>
      <p:sp>
        <p:nvSpPr>
          <p:cNvPr id="4" name="Slide Number Placeholder 3"/>
          <p:cNvSpPr>
            <a:spLocks noGrp="1"/>
          </p:cNvSpPr>
          <p:nvPr>
            <p:ph type="sldNum" sz="quarter" idx="5"/>
          </p:nvPr>
        </p:nvSpPr>
        <p:spPr/>
        <p:txBody>
          <a:bodyPr/>
          <a:lstStyle/>
          <a:p>
            <a:fld id="{688C51AE-C483-2D4F-8F27-8D6A8821F4E1}" type="slidenum">
              <a:rPr lang="en-US" smtClean="0"/>
              <a:t>18</a:t>
            </a:fld>
            <a:endParaRPr lang="en-US" dirty="0"/>
          </a:p>
        </p:txBody>
      </p:sp>
    </p:spTree>
    <p:extLst>
      <p:ext uri="{BB962C8B-B14F-4D97-AF65-F5344CB8AC3E}">
        <p14:creationId xmlns:p14="http://schemas.microsoft.com/office/powerpoint/2010/main" val="361467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 balance </a:t>
            </a:r>
          </a:p>
          <a:p>
            <a:r>
              <a:rPr lang="en-US" dirty="0"/>
              <a:t>AR 500 </a:t>
            </a:r>
            <a:r>
              <a:rPr lang="en-US" dirty="0">
                <a:sym typeface="Wingdings" pitchFamily="2" charset="2"/>
              </a:rPr>
              <a:t> means 500 is not yet collected</a:t>
            </a:r>
          </a:p>
          <a:p>
            <a:r>
              <a:rPr lang="en-US" dirty="0">
                <a:sym typeface="Wingdings" pitchFamily="2" charset="2"/>
              </a:rPr>
              <a:t>Allowance 25  out of 500, 25 is estimated to be uncollectible</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19</a:t>
            </a:fld>
            <a:endParaRPr lang="en-US" dirty="0"/>
          </a:p>
        </p:txBody>
      </p:sp>
    </p:spTree>
    <p:extLst>
      <p:ext uri="{BB962C8B-B14F-4D97-AF65-F5344CB8AC3E}">
        <p14:creationId xmlns:p14="http://schemas.microsoft.com/office/powerpoint/2010/main" val="1427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period, company has credit sale of 100. What is effect? </a:t>
            </a:r>
          </a:p>
          <a:p>
            <a:r>
              <a:rPr lang="en-US" dirty="0"/>
              <a:t>AR goes up … balance is 600 now. </a:t>
            </a:r>
          </a:p>
          <a:p>
            <a:r>
              <a:rPr lang="en-US" dirty="0"/>
              <a:t>What about allowance? No change. </a:t>
            </a:r>
          </a:p>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20</a:t>
            </a:fld>
            <a:endParaRPr lang="en-US" dirty="0"/>
          </a:p>
        </p:txBody>
      </p:sp>
    </p:spTree>
    <p:extLst>
      <p:ext uri="{BB962C8B-B14F-4D97-AF65-F5344CB8AC3E}">
        <p14:creationId xmlns:p14="http://schemas.microsoft.com/office/powerpoint/2010/main" val="3701080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 300…</a:t>
            </a:r>
          </a:p>
          <a:p>
            <a:r>
              <a:rPr lang="en-US" dirty="0"/>
              <a:t>AR goes down by 300. </a:t>
            </a:r>
          </a:p>
          <a:p>
            <a:r>
              <a:rPr lang="en-US" dirty="0"/>
              <a:t>Allowance no change</a:t>
            </a:r>
          </a:p>
        </p:txBody>
      </p:sp>
      <p:sp>
        <p:nvSpPr>
          <p:cNvPr id="4" name="Slide Number Placeholder 3"/>
          <p:cNvSpPr>
            <a:spLocks noGrp="1"/>
          </p:cNvSpPr>
          <p:nvPr>
            <p:ph type="sldNum" sz="quarter" idx="5"/>
          </p:nvPr>
        </p:nvSpPr>
        <p:spPr/>
        <p:txBody>
          <a:bodyPr/>
          <a:lstStyle/>
          <a:p>
            <a:fld id="{688C51AE-C483-2D4F-8F27-8D6A8821F4E1}" type="slidenum">
              <a:rPr lang="en-US" smtClean="0"/>
              <a:t>21</a:t>
            </a:fld>
            <a:endParaRPr lang="en-US" dirty="0"/>
          </a:p>
        </p:txBody>
      </p:sp>
    </p:spTree>
    <p:extLst>
      <p:ext uri="{BB962C8B-B14F-4D97-AF65-F5344CB8AC3E}">
        <p14:creationId xmlns:p14="http://schemas.microsoft.com/office/powerpoint/2010/main" val="2738344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end of period, we estimate allowance at end of period. </a:t>
            </a:r>
          </a:p>
          <a:p>
            <a:r>
              <a:rPr lang="en-US" dirty="0"/>
              <a:t>Estimated amount is 40. </a:t>
            </a:r>
          </a:p>
          <a:p>
            <a:r>
              <a:rPr lang="en-US" dirty="0"/>
              <a:t>Out of 267, we expect 40 to be uncollectible. 40 is ending balance by estimation. </a:t>
            </a:r>
          </a:p>
          <a:p>
            <a:r>
              <a:rPr lang="en-US" dirty="0"/>
              <a:t>Update the balance of allowance to be 40 … we credit by 15. </a:t>
            </a:r>
          </a:p>
          <a:p>
            <a:r>
              <a:rPr lang="en-US" dirty="0"/>
              <a:t>Journal entry is adjusting entry. </a:t>
            </a:r>
          </a:p>
        </p:txBody>
      </p:sp>
      <p:sp>
        <p:nvSpPr>
          <p:cNvPr id="4" name="Slide Number Placeholder 3"/>
          <p:cNvSpPr>
            <a:spLocks noGrp="1"/>
          </p:cNvSpPr>
          <p:nvPr>
            <p:ph type="sldNum" sz="quarter" idx="5"/>
          </p:nvPr>
        </p:nvSpPr>
        <p:spPr/>
        <p:txBody>
          <a:bodyPr/>
          <a:lstStyle/>
          <a:p>
            <a:fld id="{688C51AE-C483-2D4F-8F27-8D6A8821F4E1}" type="slidenum">
              <a:rPr lang="en-US" smtClean="0"/>
              <a:t>22</a:t>
            </a:fld>
            <a:endParaRPr lang="en-US" dirty="0"/>
          </a:p>
        </p:txBody>
      </p:sp>
    </p:spTree>
    <p:extLst>
      <p:ext uri="{BB962C8B-B14F-4D97-AF65-F5344CB8AC3E}">
        <p14:creationId xmlns:p14="http://schemas.microsoft.com/office/powerpoint/2010/main" val="806381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off example. </a:t>
            </a:r>
            <a:r>
              <a:rPr lang="en-US" dirty="0" err="1"/>
              <a:t>Preivously</a:t>
            </a:r>
            <a:r>
              <a:rPr lang="en-US" dirty="0"/>
              <a:t>, by estimation 40 is uncollectible. </a:t>
            </a:r>
          </a:p>
          <a:p>
            <a:r>
              <a:rPr lang="en-US" dirty="0"/>
              <a:t>Now we know 10 is going to be uncollected. </a:t>
            </a:r>
          </a:p>
          <a:p>
            <a:r>
              <a:rPr lang="en-US" dirty="0"/>
              <a:t>Remaining 30 is expected to be uncollectible. </a:t>
            </a:r>
          </a:p>
        </p:txBody>
      </p:sp>
      <p:sp>
        <p:nvSpPr>
          <p:cNvPr id="4" name="Slide Number Placeholder 3"/>
          <p:cNvSpPr>
            <a:spLocks noGrp="1"/>
          </p:cNvSpPr>
          <p:nvPr>
            <p:ph type="sldNum" sz="quarter" idx="5"/>
          </p:nvPr>
        </p:nvSpPr>
        <p:spPr/>
        <p:txBody>
          <a:bodyPr/>
          <a:lstStyle/>
          <a:p>
            <a:fld id="{688C51AE-C483-2D4F-8F27-8D6A8821F4E1}" type="slidenum">
              <a:rPr lang="en-US" smtClean="0"/>
              <a:t>24</a:t>
            </a:fld>
            <a:endParaRPr lang="en-US" dirty="0"/>
          </a:p>
        </p:txBody>
      </p:sp>
    </p:spTree>
    <p:extLst>
      <p:ext uri="{BB962C8B-B14F-4D97-AF65-F5344CB8AC3E}">
        <p14:creationId xmlns:p14="http://schemas.microsoft.com/office/powerpoint/2010/main" val="2780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most liquid asset? Cash </a:t>
            </a:r>
          </a:p>
          <a:p>
            <a:r>
              <a:rPr lang="en-US" dirty="0"/>
              <a:t>Receivable </a:t>
            </a:r>
            <a:r>
              <a:rPr lang="en-US" dirty="0">
                <a:sym typeface="Wingdings" pitchFamily="2" charset="2"/>
              </a:rPr>
              <a:t> Converted into cash … so are very liquid too.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4</a:t>
            </a:fld>
            <a:endParaRPr lang="en-US" dirty="0"/>
          </a:p>
        </p:txBody>
      </p:sp>
    </p:spTree>
    <p:extLst>
      <p:ext uri="{BB962C8B-B14F-4D97-AF65-F5344CB8AC3E}">
        <p14:creationId xmlns:p14="http://schemas.microsoft.com/office/powerpoint/2010/main" val="529462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r>
              <a:rPr lang="en-US" dirty="0">
                <a:sym typeface="Wingdings" pitchFamily="2" charset="2"/>
              </a:rPr>
              <a:t> sometimes if company lend money, it will also result in notes receivable.</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6</a:t>
            </a:fld>
            <a:endParaRPr lang="en-US" dirty="0"/>
          </a:p>
        </p:txBody>
      </p:sp>
    </p:spTree>
    <p:extLst>
      <p:ext uri="{BB962C8B-B14F-4D97-AF65-F5344CB8AC3E}">
        <p14:creationId xmlns:p14="http://schemas.microsoft.com/office/powerpoint/2010/main" val="264208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ch5 </a:t>
            </a:r>
            <a:r>
              <a:rPr lang="en-US" dirty="0">
                <a:sym typeface="Wingdings" pitchFamily="2" charset="2"/>
              </a:rPr>
              <a:t> covered merchandising companies &amp; credit sales … for credit sales record service rev &amp; AR…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7</a:t>
            </a:fld>
            <a:endParaRPr lang="en-US" dirty="0"/>
          </a:p>
        </p:txBody>
      </p:sp>
    </p:spTree>
    <p:extLst>
      <p:ext uri="{BB962C8B-B14F-4D97-AF65-F5344CB8AC3E}">
        <p14:creationId xmlns:p14="http://schemas.microsoft.com/office/powerpoint/2010/main" val="2671464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2/10, net 30 </a:t>
            </a:r>
            <a:r>
              <a:rPr lang="en-US" dirty="0">
                <a:sym typeface="Wingdings" pitchFamily="2" charset="2"/>
              </a:rPr>
              <a:t> if customer pay within 10 day, enjoy 2 % discount. Otherwise, pay full amount in 30 days</a:t>
            </a:r>
            <a:br>
              <a:rPr lang="en-US" dirty="0">
                <a:sym typeface="Wingdings" pitchFamily="2" charset="2"/>
              </a:rPr>
            </a:br>
            <a:r>
              <a:rPr lang="en-US" dirty="0">
                <a:sym typeface="Wingdings" pitchFamily="2" charset="2"/>
              </a:rPr>
              <a:t>Last period of discount period  7/11. </a:t>
            </a:r>
          </a:p>
          <a:p>
            <a:r>
              <a:rPr lang="en-US" dirty="0">
                <a:sym typeface="Wingdings" pitchFamily="2" charset="2"/>
              </a:rPr>
              <a:t>If return on 7/5, then decrease AR and debit sales return … sales return (contra-revenue account)</a:t>
            </a:r>
          </a:p>
          <a:p>
            <a:endParaRPr lang="en-US" dirty="0">
              <a:sym typeface="Wingdings" pitchFamily="2" charset="2"/>
            </a:endParaRPr>
          </a:p>
          <a:p>
            <a:r>
              <a:rPr lang="en-US" dirty="0">
                <a:sym typeface="Wingdings" pitchFamily="2" charset="2"/>
              </a:rPr>
              <a:t>In periodic, no COGS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8</a:t>
            </a:fld>
            <a:endParaRPr lang="en-US" dirty="0"/>
          </a:p>
        </p:txBody>
      </p:sp>
    </p:spTree>
    <p:extLst>
      <p:ext uri="{BB962C8B-B14F-4D97-AF65-F5344CB8AC3E}">
        <p14:creationId xmlns:p14="http://schemas.microsoft.com/office/powerpoint/2010/main" val="130940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whether customer can enjoy discount… pay on 7/11 so can enjoy discount. </a:t>
            </a:r>
          </a:p>
          <a:p>
            <a:r>
              <a:rPr lang="en-US" dirty="0"/>
              <a:t>Return goods is 100 </a:t>
            </a:r>
            <a:r>
              <a:rPr lang="en-US" dirty="0">
                <a:sym typeface="Wingdings" pitchFamily="2" charset="2"/>
              </a:rPr>
              <a:t> so only need to pay 900… then discount is 2% of 900.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9</a:t>
            </a:fld>
            <a:endParaRPr lang="en-US" dirty="0"/>
          </a:p>
        </p:txBody>
      </p:sp>
    </p:spTree>
    <p:extLst>
      <p:ext uri="{BB962C8B-B14F-4D97-AF65-F5344CB8AC3E}">
        <p14:creationId xmlns:p14="http://schemas.microsoft.com/office/powerpoint/2010/main" val="140472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10</a:t>
            </a:fld>
            <a:endParaRPr lang="en-US" dirty="0"/>
          </a:p>
        </p:txBody>
      </p:sp>
    </p:spTree>
    <p:extLst>
      <p:ext uri="{BB962C8B-B14F-4D97-AF65-F5344CB8AC3E}">
        <p14:creationId xmlns:p14="http://schemas.microsoft.com/office/powerpoint/2010/main" val="2283014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Value of AR </a:t>
            </a:r>
            <a:r>
              <a:rPr lang="en-US" dirty="0">
                <a:sym typeface="Wingdings" pitchFamily="2" charset="2"/>
              </a:rPr>
              <a:t> can we 100% collect cash? No. Sometimes we cannot collect. </a:t>
            </a:r>
          </a:p>
          <a:p>
            <a:r>
              <a:rPr lang="en-US" dirty="0">
                <a:sym typeface="Wingdings" pitchFamily="2" charset="2"/>
              </a:rPr>
              <a:t>Company is bearing risk of not being able to collect. </a:t>
            </a:r>
          </a:p>
          <a:p>
            <a:r>
              <a:rPr lang="en-US" dirty="0">
                <a:sym typeface="Wingdings" pitchFamily="2" charset="2"/>
              </a:rPr>
              <a:t>NRV of AR  amount of cash that we expect to collect </a:t>
            </a:r>
          </a:p>
          <a:p>
            <a:r>
              <a:rPr lang="en-US" dirty="0">
                <a:sym typeface="Wingdings" pitchFamily="2" charset="2"/>
              </a:rPr>
              <a:t>Because of uncollectible amounts, we have some risk that we may be unable to collect cash. </a:t>
            </a:r>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13</a:t>
            </a:fld>
            <a:endParaRPr lang="en-US" dirty="0"/>
          </a:p>
        </p:txBody>
      </p:sp>
    </p:spTree>
    <p:extLst>
      <p:ext uri="{BB962C8B-B14F-4D97-AF65-F5344CB8AC3E}">
        <p14:creationId xmlns:p14="http://schemas.microsoft.com/office/powerpoint/2010/main" val="270493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C51AE-C483-2D4F-8F27-8D6A8821F4E1}" type="slidenum">
              <a:rPr lang="en-US" smtClean="0"/>
              <a:t>15</a:t>
            </a:fld>
            <a:endParaRPr lang="en-US" dirty="0"/>
          </a:p>
        </p:txBody>
      </p:sp>
    </p:spTree>
    <p:extLst>
      <p:ext uri="{BB962C8B-B14F-4D97-AF65-F5344CB8AC3E}">
        <p14:creationId xmlns:p14="http://schemas.microsoft.com/office/powerpoint/2010/main" val="392944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top">
    <p:spTree>
      <p:nvGrpSpPr>
        <p:cNvPr id="1" name=""/>
        <p:cNvGrpSpPr/>
        <p:nvPr/>
      </p:nvGrpSpPr>
      <p:grpSpPr>
        <a:xfrm>
          <a:off x="0" y="0"/>
          <a:ext cx="0" cy="0"/>
          <a:chOff x="0" y="0"/>
          <a:chExt cx="0" cy="0"/>
        </a:xfrm>
      </p:grpSpPr>
      <p:sp>
        <p:nvSpPr>
          <p:cNvPr id="2" name="Title "/>
          <p:cNvSpPr>
            <a:spLocks noGrp="1"/>
          </p:cNvSpPr>
          <p:nvPr>
            <p:ph type="ctrTitle" hasCustomPrompt="1"/>
          </p:nvPr>
        </p:nvSpPr>
        <p:spPr>
          <a:xfrm>
            <a:off x="332509" y="464185"/>
            <a:ext cx="8470670" cy="1066801"/>
          </a:xfrm>
          <a:prstGeom prst="rect">
            <a:avLst/>
          </a:prstGeom>
        </p:spPr>
        <p:txBody>
          <a:bodyPr anchor="t">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5" name="Edition">
            <a:extLst>
              <a:ext uri="{FF2B5EF4-FFF2-40B4-BE49-F238E27FC236}">
                <a16:creationId xmlns:a16="http://schemas.microsoft.com/office/drawing/2014/main" id="{B16BE010-E2AD-8943-AA26-A3BD45390A63}"/>
              </a:ext>
            </a:extLst>
          </p:cNvPr>
          <p:cNvSpPr>
            <a:spLocks noGrp="1"/>
          </p:cNvSpPr>
          <p:nvPr>
            <p:ph sz="quarter" idx="24" hasCustomPrompt="1"/>
          </p:nvPr>
        </p:nvSpPr>
        <p:spPr>
          <a:xfrm>
            <a:off x="331788" y="1414249"/>
            <a:ext cx="8470900" cy="603504"/>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stStyle>
          <a:p>
            <a:pPr lvl="0"/>
            <a:r>
              <a:rPr lang="en-US" dirty="0"/>
              <a:t>Third Edition</a:t>
            </a:r>
          </a:p>
        </p:txBody>
      </p:sp>
      <p:sp>
        <p:nvSpPr>
          <p:cNvPr id="7" name="Author">
            <a:extLst>
              <a:ext uri="{FF2B5EF4-FFF2-40B4-BE49-F238E27FC236}">
                <a16:creationId xmlns:a16="http://schemas.microsoft.com/office/drawing/2014/main" id="{D071BBAD-F08D-AA46-8DDD-B137F9C0B7FA}"/>
              </a:ext>
            </a:extLst>
          </p:cNvPr>
          <p:cNvSpPr>
            <a:spLocks noGrp="1"/>
          </p:cNvSpPr>
          <p:nvPr>
            <p:ph sz="quarter" idx="25" hasCustomPrompt="1"/>
          </p:nvPr>
        </p:nvSpPr>
        <p:spPr>
          <a:xfrm>
            <a:off x="331788" y="2234394"/>
            <a:ext cx="8470900" cy="668222"/>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4" name="CN">
            <a:extLst>
              <a:ext uri="{FF2B5EF4-FFF2-40B4-BE49-F238E27FC236}">
                <a16:creationId xmlns:a16="http://schemas.microsoft.com/office/drawing/2014/main" id="{7D7AAD37-2105-EA4E-810B-DEF0E8A3B04B}"/>
              </a:ext>
            </a:extLst>
          </p:cNvPr>
          <p:cNvSpPr>
            <a:spLocks noGrp="1"/>
          </p:cNvSpPr>
          <p:nvPr>
            <p:ph sz="quarter" idx="26" hasCustomPrompt="1"/>
          </p:nvPr>
        </p:nvSpPr>
        <p:spPr>
          <a:xfrm>
            <a:off x="331788" y="3909878"/>
            <a:ext cx="8470900" cy="533400"/>
          </a:xfrm>
          <a:prstGeom prst="rect">
            <a:avLst/>
          </a:prstGeom>
        </p:spPr>
        <p:txBody>
          <a:bodyPr>
            <a:noAutofit/>
          </a:bodyPr>
          <a:lstStyle>
            <a:lvl1pPr marL="0" indent="0" algn="ctr">
              <a:buNone/>
              <a:defRPr sz="2300" b="1" i="0" spc="450">
                <a:solidFill>
                  <a:schemeClr val="accent2"/>
                </a:solidFill>
                <a:latin typeface="Calibri" panose="020F0502020204030204" pitchFamily="34" charset="0"/>
                <a:cs typeface="Calibri" panose="020F0502020204030204" pitchFamily="34" charset="0"/>
              </a:defRPr>
            </a:lvl1pPr>
          </a:lstStyle>
          <a:p>
            <a:pPr lvl="0"/>
            <a:r>
              <a:rPr lang="en-US" dirty="0"/>
              <a:t>CHAPTER 1</a:t>
            </a:r>
          </a:p>
        </p:txBody>
      </p:sp>
      <p:sp>
        <p:nvSpPr>
          <p:cNvPr id="3" name="CT"/>
          <p:cNvSpPr>
            <a:spLocks noGrp="1"/>
          </p:cNvSpPr>
          <p:nvPr>
            <p:ph type="subTitle" idx="1" hasCustomPrompt="1"/>
          </p:nvPr>
        </p:nvSpPr>
        <p:spPr>
          <a:xfrm>
            <a:off x="332509" y="4226859"/>
            <a:ext cx="8470670" cy="1367117"/>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Chapter Title</a:t>
            </a:r>
          </a:p>
        </p:txBody>
      </p:sp>
      <p:pic>
        <p:nvPicPr>
          <p:cNvPr id="6" name="Logo" descr="Wiley logo">
            <a:extLst>
              <a:ext uri="{FF2B5EF4-FFF2-40B4-BE49-F238E27FC236}">
                <a16:creationId xmlns:a16="http://schemas.microsoft.com/office/drawing/2014/main" id="{076F5C57-EF05-B54E-BD97-6E0EACCBC874}"/>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18" name="Invisible animation alert">
            <a:extLst>
              <a:ext uri="{FF2B5EF4-FFF2-40B4-BE49-F238E27FC236}">
                <a16:creationId xmlns:a16="http://schemas.microsoft.com/office/drawing/2014/main" id="{701DEE96-975A-2A49-BF22-625374CB4B0A}"/>
              </a:ext>
            </a:extLst>
          </p:cNvPr>
          <p:cNvSpPr>
            <a:spLocks noGrp="1"/>
          </p:cNvSpPr>
          <p:nvPr>
            <p:ph sz="quarter" idx="28" hasCustomPrompt="1"/>
          </p:nvPr>
        </p:nvSpPr>
        <p:spPr>
          <a:xfrm>
            <a:off x="1104274" y="5902292"/>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0" name="Decorative">
            <a:extLst>
              <a:ext uri="{FF2B5EF4-FFF2-40B4-BE49-F238E27FC236}">
                <a16:creationId xmlns:a16="http://schemas.microsoft.com/office/drawing/2014/main" id="{03EE7FB3-778B-8D48-B422-96226F5FE35E}"/>
              </a:ext>
              <a:ext uri="{C183D7F6-B498-43B3-948B-1728B52AA6E4}">
                <adec:decorative xmlns:adec="http://schemas.microsoft.com/office/drawing/2017/decorative" val="1"/>
              </a:ext>
            </a:extLst>
          </p:cNvPr>
          <p:cNvGrpSpPr/>
          <p:nvPr userDrawn="1"/>
        </p:nvGrpSpPr>
        <p:grpSpPr>
          <a:xfrm>
            <a:off x="0" y="3081528"/>
            <a:ext cx="9144000" cy="347472"/>
            <a:chOff x="0" y="3089817"/>
            <a:chExt cx="12192000" cy="347472"/>
          </a:xfrm>
        </p:grpSpPr>
        <p:sp>
          <p:nvSpPr>
            <p:cNvPr id="12" name="Rectangle">
              <a:extLst>
                <a:ext uri="{FF2B5EF4-FFF2-40B4-BE49-F238E27FC236}">
                  <a16:creationId xmlns:a16="http://schemas.microsoft.com/office/drawing/2014/main" id="{2A78E3D0-E07D-7E4F-92F5-2C47C124D0A7}"/>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a:extLst>
                <a:ext uri="{FF2B5EF4-FFF2-40B4-BE49-F238E27FC236}">
                  <a16:creationId xmlns:a16="http://schemas.microsoft.com/office/drawing/2014/main" id="{CA4B4EE4-0763-C24B-BE56-9BEDAE60F35A}"/>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8C5FBFDD-ED67-F54F-8ACE-25B8836B078A}"/>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8" name="Content Placeholder 7">
            <a:extLst>
              <a:ext uri="{FF2B5EF4-FFF2-40B4-BE49-F238E27FC236}">
                <a16:creationId xmlns:a16="http://schemas.microsoft.com/office/drawing/2014/main" id="{40FC85D4-D1C1-4949-8EB6-FD89BE1E8441}"/>
              </a:ext>
            </a:extLst>
          </p:cNvPr>
          <p:cNvSpPr>
            <a:spLocks noGrp="1"/>
          </p:cNvSpPr>
          <p:nvPr>
            <p:ph sz="quarter" idx="29"/>
          </p:nvPr>
        </p:nvSpPr>
        <p:spPr>
          <a:xfrm>
            <a:off x="1936935" y="6488420"/>
            <a:ext cx="5575487" cy="239504"/>
          </a:xfrm>
        </p:spPr>
        <p:txBody>
          <a:bodyPr anchor="ctr">
            <a:noAutofit/>
          </a:bodyPr>
          <a:lstStyle>
            <a:lvl1pPr marL="0" indent="0" algn="ctr">
              <a:buNone/>
              <a:defRPr sz="2000"/>
            </a:lvl1pPr>
          </a:lstStyle>
          <a:p>
            <a:pPr lvl="0"/>
            <a:endParaRPr lang="en-IN" dirty="0"/>
          </a:p>
        </p:txBody>
      </p:sp>
    </p:spTree>
    <p:extLst>
      <p:ext uri="{BB962C8B-B14F-4D97-AF65-F5344CB8AC3E}">
        <p14:creationId xmlns:p14="http://schemas.microsoft.com/office/powerpoint/2010/main" val="157647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lus 2 columns in boxe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3B3636F-78D9-9148-B35D-52D7D42EA7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0" name="Content Placeholder 1">
            <a:extLst>
              <a:ext uri="{FF2B5EF4-FFF2-40B4-BE49-F238E27FC236}">
                <a16:creationId xmlns:a16="http://schemas.microsoft.com/office/drawing/2014/main" id="{4C9ADD40-E72D-754E-8872-0700492B3236}"/>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12" name="Content Placeholder 2">
            <a:extLst>
              <a:ext uri="{FF2B5EF4-FFF2-40B4-BE49-F238E27FC236}">
                <a16:creationId xmlns:a16="http://schemas.microsoft.com/office/drawing/2014/main" id="{1FE47AB5-328A-AF4D-81CF-19E66E998930}"/>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5" name="LON">
            <a:extLst>
              <a:ext uri="{FF2B5EF4-FFF2-40B4-BE49-F238E27FC236}">
                <a16:creationId xmlns:a16="http://schemas.microsoft.com/office/drawing/2014/main" id="{A725B5C3-1318-4741-974D-0B7CF616151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A6C7F85B-BC4F-4CCD-AD82-0D58D65FC83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63668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AFB408D-6820-9042-9000-649FF974466C}"/>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602FBEB7-44EC-2D40-9945-803059A4C6EA}"/>
              </a:ext>
            </a:extLst>
          </p:cNvPr>
          <p:cNvSpPr>
            <a:spLocks noGrp="1"/>
          </p:cNvSpPr>
          <p:nvPr>
            <p:ph sz="quarter" idx="14" hasCustomPrompt="1"/>
          </p:nvPr>
        </p:nvSpPr>
        <p:spPr>
          <a:xfrm>
            <a:off x="514350" y="1428962"/>
            <a:ext cx="3937720" cy="4748271"/>
          </a:xfrm>
        </p:spPr>
        <p:txBody>
          <a:bodyPr>
            <a:normAutofit/>
          </a:bodyPr>
          <a:lstStyle>
            <a:lvl1pPr>
              <a:spcBef>
                <a:spcPts val="1000"/>
              </a:spcBef>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9F8BF1B7-F842-E74B-B834-BDC9C251578B}"/>
              </a:ext>
            </a:extLst>
          </p:cNvPr>
          <p:cNvSpPr>
            <a:spLocks noGrp="1"/>
          </p:cNvSpPr>
          <p:nvPr>
            <p:ph sz="quarter" idx="15" hasCustomPrompt="1"/>
          </p:nvPr>
        </p:nvSpPr>
        <p:spPr>
          <a:xfrm>
            <a:off x="4691557" y="1428959"/>
            <a:ext cx="3937721" cy="4748270"/>
          </a:xfrm>
        </p:spPr>
        <p:txBody>
          <a:bodyPr>
            <a:normAutofit/>
          </a:bodyPr>
          <a:lstStyle>
            <a:lvl1pPr>
              <a:spcBef>
                <a:spcPts val="1000"/>
              </a:spcBef>
              <a:defRPr sz="2800"/>
            </a:lvl1pPr>
          </a:lstStyle>
          <a:p>
            <a:pPr lvl="0"/>
            <a:r>
              <a:rPr lang="en-US" dirty="0"/>
              <a:t>Click to add text or image</a:t>
            </a:r>
          </a:p>
        </p:txBody>
      </p:sp>
      <p:sp>
        <p:nvSpPr>
          <p:cNvPr id="6" name="LON">
            <a:extLst>
              <a:ext uri="{FF2B5EF4-FFF2-40B4-BE49-F238E27FC236}">
                <a16:creationId xmlns:a16="http://schemas.microsoft.com/office/drawing/2014/main" id="{7DCFB52C-D625-D243-8958-45EDAF5BFF95}"/>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FB31B359-E2E9-4CDD-952C-F12124C42E10}"/>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59449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4 Content Holder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40BF27C0-B6AB-BD4B-AABA-D3C2A2B71E1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ntent Placeholder 1">
            <a:extLst>
              <a:ext uri="{FF2B5EF4-FFF2-40B4-BE49-F238E27FC236}">
                <a16:creationId xmlns:a16="http://schemas.microsoft.com/office/drawing/2014/main" id="{54E2AA6A-8EB2-6844-839C-FC05A2A7CF26}"/>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0" name="Content Placeholder 2">
            <a:extLst>
              <a:ext uri="{FF2B5EF4-FFF2-40B4-BE49-F238E27FC236}">
                <a16:creationId xmlns:a16="http://schemas.microsoft.com/office/drawing/2014/main" id="{970A9D46-13B8-A449-861A-D9A62A3EB8B4}"/>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8" name="Content Placeholder 3">
            <a:extLst>
              <a:ext uri="{FF2B5EF4-FFF2-40B4-BE49-F238E27FC236}">
                <a16:creationId xmlns:a16="http://schemas.microsoft.com/office/drawing/2014/main" id="{95D5F048-83BA-BD49-94A8-0FBCAFBFC889}"/>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12" name="Content Placeholder 4">
            <a:extLst>
              <a:ext uri="{FF2B5EF4-FFF2-40B4-BE49-F238E27FC236}">
                <a16:creationId xmlns:a16="http://schemas.microsoft.com/office/drawing/2014/main" id="{2AE4F9B1-309D-3D41-90C3-2C1290FCB673}"/>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Tree>
    <p:extLst>
      <p:ext uri="{BB962C8B-B14F-4D97-AF65-F5344CB8AC3E}">
        <p14:creationId xmlns:p14="http://schemas.microsoft.com/office/powerpoint/2010/main" val="371204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lus 4 Content Holder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4290BFF-2C6A-D547-A81E-0388CF5245F4}"/>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1">
            <a:extLst>
              <a:ext uri="{FF2B5EF4-FFF2-40B4-BE49-F238E27FC236}">
                <a16:creationId xmlns:a16="http://schemas.microsoft.com/office/drawing/2014/main" id="{A61BB724-08A0-CA4B-86A7-9CD3F1CBDBBA}"/>
              </a:ext>
            </a:extLst>
          </p:cNvPr>
          <p:cNvSpPr>
            <a:spLocks noGrp="1"/>
          </p:cNvSpPr>
          <p:nvPr>
            <p:ph sz="quarter" idx="12" hasCustomPrompt="1"/>
          </p:nvPr>
        </p:nvSpPr>
        <p:spPr>
          <a:xfrm>
            <a:off x="514349" y="1428962"/>
            <a:ext cx="3930651"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5" name="Content Placeholder 2">
            <a:extLst>
              <a:ext uri="{FF2B5EF4-FFF2-40B4-BE49-F238E27FC236}">
                <a16:creationId xmlns:a16="http://schemas.microsoft.com/office/drawing/2014/main" id="{CC954E9B-6B7D-9943-93F9-F54702C2DB03}"/>
              </a:ext>
            </a:extLst>
          </p:cNvPr>
          <p:cNvSpPr>
            <a:spLocks noGrp="1"/>
          </p:cNvSpPr>
          <p:nvPr>
            <p:ph sz="quarter" idx="14" hasCustomPrompt="1"/>
          </p:nvPr>
        </p:nvSpPr>
        <p:spPr>
          <a:xfrm>
            <a:off x="506417" y="5827721"/>
            <a:ext cx="3938587" cy="446087"/>
          </a:xfrm>
          <a:prstGeom prst="rect">
            <a:avLst/>
          </a:prstGeom>
        </p:spPr>
        <p:txBody>
          <a:bodyPr>
            <a:noAutofit/>
          </a:bodyPr>
          <a:lstStyle>
            <a:lvl1pPr marL="0" indent="0">
              <a:spcBef>
                <a:spcPts val="1000"/>
              </a:spcBef>
              <a:buNone/>
              <a:defRPr sz="2000"/>
            </a:lvl1pPr>
          </a:lstStyle>
          <a:p>
            <a:pPr lvl="0"/>
            <a:r>
              <a:rPr lang="en-US" dirty="0"/>
              <a:t>Click to add text</a:t>
            </a:r>
          </a:p>
        </p:txBody>
      </p:sp>
      <p:sp>
        <p:nvSpPr>
          <p:cNvPr id="6" name="Content Placeholder 3">
            <a:extLst>
              <a:ext uri="{FF2B5EF4-FFF2-40B4-BE49-F238E27FC236}">
                <a16:creationId xmlns:a16="http://schemas.microsoft.com/office/drawing/2014/main" id="{F8777C0D-2E2E-C04D-9E08-C88A9C06FE34}"/>
              </a:ext>
            </a:extLst>
          </p:cNvPr>
          <p:cNvSpPr>
            <a:spLocks noGrp="1"/>
          </p:cNvSpPr>
          <p:nvPr>
            <p:ph sz="quarter" idx="13" hasCustomPrompt="1"/>
          </p:nvPr>
        </p:nvSpPr>
        <p:spPr>
          <a:xfrm>
            <a:off x="4691067" y="1428962"/>
            <a:ext cx="3938587" cy="4398755"/>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7" name="Content Placeholder 4">
            <a:extLst>
              <a:ext uri="{FF2B5EF4-FFF2-40B4-BE49-F238E27FC236}">
                <a16:creationId xmlns:a16="http://schemas.microsoft.com/office/drawing/2014/main" id="{C50F43EC-4CB6-6B43-B882-87CAEAB1725D}"/>
              </a:ext>
            </a:extLst>
          </p:cNvPr>
          <p:cNvSpPr>
            <a:spLocks noGrp="1"/>
          </p:cNvSpPr>
          <p:nvPr>
            <p:ph sz="quarter" idx="15" hasCustomPrompt="1"/>
          </p:nvPr>
        </p:nvSpPr>
        <p:spPr>
          <a:xfrm>
            <a:off x="4691067" y="5827721"/>
            <a:ext cx="3946523" cy="454025"/>
          </a:xfrm>
          <a:prstGeom prst="rect">
            <a:avLst/>
          </a:prstGeom>
        </p:spPr>
        <p:txBody>
          <a:bodyPr>
            <a:normAutofit/>
          </a:bodyPr>
          <a:lstStyle>
            <a:lvl1pPr marL="0" indent="0">
              <a:spcBef>
                <a:spcPts val="1000"/>
              </a:spcBef>
              <a:buNone/>
              <a:defRPr sz="2000"/>
            </a:lvl1pPr>
          </a:lstStyle>
          <a:p>
            <a:pPr lvl="0"/>
            <a:r>
              <a:rPr lang="en-US" dirty="0"/>
              <a:t>Click to add text</a:t>
            </a:r>
          </a:p>
        </p:txBody>
      </p:sp>
      <p:sp>
        <p:nvSpPr>
          <p:cNvPr id="8" name="LON">
            <a:extLst>
              <a:ext uri="{FF2B5EF4-FFF2-40B4-BE49-F238E27FC236}">
                <a16:creationId xmlns:a16="http://schemas.microsoft.com/office/drawing/2014/main" id="{69F1331E-9F95-5949-BE4C-14B3D76FECD3}"/>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A9D7B1E-2FA8-4BAB-A79F-AB4447329975}"/>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1642098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E1C3346-7CF8-9B4A-BD6A-35B50027FBAF}"/>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97308A14-A585-5B40-9D6D-D56F7011C2ED}"/>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8" name="Content Placeholder 1">
            <a:extLst>
              <a:ext uri="{FF2B5EF4-FFF2-40B4-BE49-F238E27FC236}">
                <a16:creationId xmlns:a16="http://schemas.microsoft.com/office/drawing/2014/main" id="{0512377D-40A5-2A46-B3E4-9DC9B8BA6CFD}"/>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614C6823-B099-6346-9F11-9BBB713BD4E8}"/>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12" name="Content Placeholder 2">
            <a:extLst>
              <a:ext uri="{FF2B5EF4-FFF2-40B4-BE49-F238E27FC236}">
                <a16:creationId xmlns:a16="http://schemas.microsoft.com/office/drawing/2014/main" id="{A6C6AE8D-5CA0-2A41-A8AB-AE2009CA9559}"/>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7" name="LON">
            <a:extLst>
              <a:ext uri="{FF2B5EF4-FFF2-40B4-BE49-F238E27FC236}">
                <a16:creationId xmlns:a16="http://schemas.microsoft.com/office/drawing/2014/main" id="{34CE8F77-32D2-4B7F-99F2-CDA7191C55FF}"/>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9" name="Slide Number Placeholder 5">
            <a:extLst>
              <a:ext uri="{FF2B5EF4-FFF2-40B4-BE49-F238E27FC236}">
                <a16:creationId xmlns:a16="http://schemas.microsoft.com/office/drawing/2014/main" id="{7B021B92-08B3-4D93-8BD4-054764C7BB2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8915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lus 2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FDD509C-8B93-D544-88C0-7CD6884F24A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04A8AB45-DE11-9D47-9A87-DE01CC6C7A94}"/>
              </a:ext>
            </a:extLst>
          </p:cNvPr>
          <p:cNvSpPr>
            <a:spLocks noGrp="1"/>
          </p:cNvSpPr>
          <p:nvPr>
            <p:ph sz="quarter" idx="12" hasCustomPrompt="1"/>
          </p:nvPr>
        </p:nvSpPr>
        <p:spPr>
          <a:xfrm>
            <a:off x="513859" y="1428965"/>
            <a:ext cx="3931142"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5" name="Content Placeholder 1">
            <a:extLst>
              <a:ext uri="{FF2B5EF4-FFF2-40B4-BE49-F238E27FC236}">
                <a16:creationId xmlns:a16="http://schemas.microsoft.com/office/drawing/2014/main" id="{3638B8CA-8FB4-124A-B747-BFC3A8F99C57}"/>
              </a:ext>
            </a:extLst>
          </p:cNvPr>
          <p:cNvSpPr>
            <a:spLocks noGrp="1"/>
          </p:cNvSpPr>
          <p:nvPr>
            <p:ph sz="quarter" idx="13" hasCustomPrompt="1"/>
          </p:nvPr>
        </p:nvSpPr>
        <p:spPr>
          <a:xfrm>
            <a:off x="513859" y="1935371"/>
            <a:ext cx="3931142" cy="431552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89A878F9-05D5-F440-A197-801316926493}"/>
              </a:ext>
            </a:extLst>
          </p:cNvPr>
          <p:cNvSpPr>
            <a:spLocks noGrp="1"/>
          </p:cNvSpPr>
          <p:nvPr>
            <p:ph sz="quarter" idx="14" hasCustomPrompt="1"/>
          </p:nvPr>
        </p:nvSpPr>
        <p:spPr>
          <a:xfrm>
            <a:off x="4691064" y="1428965"/>
            <a:ext cx="3938096" cy="506413"/>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Click to add column head</a:t>
            </a:r>
          </a:p>
        </p:txBody>
      </p:sp>
      <p:sp>
        <p:nvSpPr>
          <p:cNvPr id="7" name="Content Placeholder 2">
            <a:extLst>
              <a:ext uri="{FF2B5EF4-FFF2-40B4-BE49-F238E27FC236}">
                <a16:creationId xmlns:a16="http://schemas.microsoft.com/office/drawing/2014/main" id="{7A848487-A351-BA43-B5FD-CEE81DF8C694}"/>
              </a:ext>
            </a:extLst>
          </p:cNvPr>
          <p:cNvSpPr>
            <a:spLocks noGrp="1"/>
          </p:cNvSpPr>
          <p:nvPr>
            <p:ph sz="quarter" idx="15" hasCustomPrompt="1"/>
          </p:nvPr>
        </p:nvSpPr>
        <p:spPr>
          <a:xfrm>
            <a:off x="4691064" y="1935371"/>
            <a:ext cx="3938096" cy="4315526"/>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LON">
            <a:extLst>
              <a:ext uri="{FF2B5EF4-FFF2-40B4-BE49-F238E27FC236}">
                <a16:creationId xmlns:a16="http://schemas.microsoft.com/office/drawing/2014/main" id="{34E5444F-F94C-9E41-8173-33D4D5358C79}"/>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39498382-9665-4F29-B1AC-8AAC72ADA96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34E28E0D-3E94-4B34-BC41-AD8EA7D91AB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36843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1076D4CD-F0B4-124B-8113-705D33B57F73}"/>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6" name="Column head 1">
            <a:extLst>
              <a:ext uri="{FF2B5EF4-FFF2-40B4-BE49-F238E27FC236}">
                <a16:creationId xmlns:a16="http://schemas.microsoft.com/office/drawing/2014/main" id="{3D0BA947-0F36-8349-A4BA-26245B77CD19}"/>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8" name="Content Placeholder 1">
            <a:extLst>
              <a:ext uri="{FF2B5EF4-FFF2-40B4-BE49-F238E27FC236}">
                <a16:creationId xmlns:a16="http://schemas.microsoft.com/office/drawing/2014/main" id="{C173C378-6271-D743-A776-6409A7FA9342}"/>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Column head 2">
            <a:extLst>
              <a:ext uri="{FF2B5EF4-FFF2-40B4-BE49-F238E27FC236}">
                <a16:creationId xmlns:a16="http://schemas.microsoft.com/office/drawing/2014/main" id="{37B3B6E1-C965-334A-BD53-424487E73D7D}"/>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3" name="Content Placeholder 2">
            <a:extLst>
              <a:ext uri="{FF2B5EF4-FFF2-40B4-BE49-F238E27FC236}">
                <a16:creationId xmlns:a16="http://schemas.microsoft.com/office/drawing/2014/main" id="{EDA96C3C-B9CF-8B41-81EB-3C25817BE3D9}"/>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5" name="Column head 3">
            <a:extLst>
              <a:ext uri="{FF2B5EF4-FFF2-40B4-BE49-F238E27FC236}">
                <a16:creationId xmlns:a16="http://schemas.microsoft.com/office/drawing/2014/main" id="{72104B81-5D72-D246-8705-46A764C52741}"/>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17" name="Content Placeholder 3">
            <a:extLst>
              <a:ext uri="{FF2B5EF4-FFF2-40B4-BE49-F238E27FC236}">
                <a16:creationId xmlns:a16="http://schemas.microsoft.com/office/drawing/2014/main" id="{20ADF7F0-1D6C-6C49-BD92-8365B898E53C}"/>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9" name="Slide Number Placeholder 5">
            <a:extLst>
              <a:ext uri="{FF2B5EF4-FFF2-40B4-BE49-F238E27FC236}">
                <a16:creationId xmlns:a16="http://schemas.microsoft.com/office/drawing/2014/main" id="{E40F790B-18CE-4624-9ACC-9202277A04A1}"/>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12" name="TextBox 11">
            <a:extLst>
              <a:ext uri="{FF2B5EF4-FFF2-40B4-BE49-F238E27FC236}">
                <a16:creationId xmlns:a16="http://schemas.microsoft.com/office/drawing/2014/main" id="{090106A6-B577-4BFF-84FA-590A86497F9F}"/>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8" name="LON">
            <a:extLst>
              <a:ext uri="{FF2B5EF4-FFF2-40B4-BE49-F238E27FC236}">
                <a16:creationId xmlns:a16="http://schemas.microsoft.com/office/drawing/2014/main" id="{E4F5BB76-FEF2-43FA-9B24-0808D16A7D6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328995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lus 3 columns in boxes with column heads and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C2D902C-F7C9-9440-939D-D84A4F9609C9}"/>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lumn head 1">
            <a:extLst>
              <a:ext uri="{FF2B5EF4-FFF2-40B4-BE49-F238E27FC236}">
                <a16:creationId xmlns:a16="http://schemas.microsoft.com/office/drawing/2014/main" id="{4B0A01FF-A48B-6A48-BC18-7D841F6DB0DE}"/>
              </a:ext>
            </a:extLst>
          </p:cNvPr>
          <p:cNvSpPr>
            <a:spLocks noGrp="1"/>
          </p:cNvSpPr>
          <p:nvPr>
            <p:ph sz="quarter" idx="12" hasCustomPrompt="1"/>
          </p:nvPr>
        </p:nvSpPr>
        <p:spPr>
          <a:xfrm>
            <a:off x="513858" y="1428958"/>
            <a:ext cx="2571750" cy="505354"/>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5" name="Content Placeholder 1">
            <a:extLst>
              <a:ext uri="{FF2B5EF4-FFF2-40B4-BE49-F238E27FC236}">
                <a16:creationId xmlns:a16="http://schemas.microsoft.com/office/drawing/2014/main" id="{31840C35-E932-D64D-BA71-52B92790B46D}"/>
              </a:ext>
            </a:extLst>
          </p:cNvPr>
          <p:cNvSpPr>
            <a:spLocks noGrp="1"/>
          </p:cNvSpPr>
          <p:nvPr>
            <p:ph sz="quarter" idx="13" hasCustomPrompt="1"/>
          </p:nvPr>
        </p:nvSpPr>
        <p:spPr>
          <a:xfrm>
            <a:off x="513861" y="1942783"/>
            <a:ext cx="2571749" cy="4139671"/>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6" name="Column head 2">
            <a:extLst>
              <a:ext uri="{FF2B5EF4-FFF2-40B4-BE49-F238E27FC236}">
                <a16:creationId xmlns:a16="http://schemas.microsoft.com/office/drawing/2014/main" id="{5371FDD0-8EDD-5440-B66F-B0A5309AF881}"/>
              </a:ext>
            </a:extLst>
          </p:cNvPr>
          <p:cNvSpPr>
            <a:spLocks noGrp="1"/>
          </p:cNvSpPr>
          <p:nvPr>
            <p:ph sz="quarter" idx="14" hasCustomPrompt="1"/>
          </p:nvPr>
        </p:nvSpPr>
        <p:spPr>
          <a:xfrm>
            <a:off x="3281908"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7" name="Content Placeholder 2">
            <a:extLst>
              <a:ext uri="{FF2B5EF4-FFF2-40B4-BE49-F238E27FC236}">
                <a16:creationId xmlns:a16="http://schemas.microsoft.com/office/drawing/2014/main" id="{CA1520A6-1299-6A49-9EFD-A4F91B187A2C}"/>
              </a:ext>
            </a:extLst>
          </p:cNvPr>
          <p:cNvSpPr>
            <a:spLocks noGrp="1"/>
          </p:cNvSpPr>
          <p:nvPr>
            <p:ph sz="quarter" idx="15" hasCustomPrompt="1"/>
          </p:nvPr>
        </p:nvSpPr>
        <p:spPr>
          <a:xfrm>
            <a:off x="3273969" y="1942782"/>
            <a:ext cx="2571750" cy="4148667"/>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8" name="Column head 3">
            <a:extLst>
              <a:ext uri="{FF2B5EF4-FFF2-40B4-BE49-F238E27FC236}">
                <a16:creationId xmlns:a16="http://schemas.microsoft.com/office/drawing/2014/main" id="{12B5E08D-BE68-7B40-A805-F20B8744BF3B}"/>
              </a:ext>
            </a:extLst>
          </p:cNvPr>
          <p:cNvSpPr>
            <a:spLocks noGrp="1"/>
          </p:cNvSpPr>
          <p:nvPr>
            <p:ph sz="quarter" idx="16" hasCustomPrompt="1"/>
          </p:nvPr>
        </p:nvSpPr>
        <p:spPr>
          <a:xfrm>
            <a:off x="6049961" y="1437962"/>
            <a:ext cx="2571750" cy="504825"/>
          </a:xfrm>
          <a:prstGeom prst="rect">
            <a:avLst/>
          </a:prstGeom>
        </p:spPr>
        <p:txBody>
          <a:bodyPr>
            <a:normAutofit/>
          </a:bodyPr>
          <a:lstStyle>
            <a:lvl1pPr marL="0" indent="0">
              <a:spcBef>
                <a:spcPts val="1000"/>
              </a:spcBef>
              <a:buNone/>
              <a:defRPr sz="2800" b="1">
                <a:solidFill>
                  <a:schemeClr val="accent2"/>
                </a:solidFill>
              </a:defRPr>
            </a:lvl1pPr>
          </a:lstStyle>
          <a:p>
            <a:pPr lvl="0"/>
            <a:r>
              <a:rPr lang="en-US" dirty="0"/>
              <a:t>Column head</a:t>
            </a:r>
          </a:p>
        </p:txBody>
      </p:sp>
      <p:sp>
        <p:nvSpPr>
          <p:cNvPr id="9" name="Content Placeholder 3">
            <a:extLst>
              <a:ext uri="{FF2B5EF4-FFF2-40B4-BE49-F238E27FC236}">
                <a16:creationId xmlns:a16="http://schemas.microsoft.com/office/drawing/2014/main" id="{B0F303C0-853B-7547-BA06-107EE6C8AD4F}"/>
              </a:ext>
            </a:extLst>
          </p:cNvPr>
          <p:cNvSpPr>
            <a:spLocks noGrp="1"/>
          </p:cNvSpPr>
          <p:nvPr>
            <p:ph sz="quarter" idx="17" hasCustomPrompt="1"/>
          </p:nvPr>
        </p:nvSpPr>
        <p:spPr>
          <a:xfrm>
            <a:off x="6057900" y="1942778"/>
            <a:ext cx="2571750" cy="4148668"/>
          </a:xfrm>
          <a:prstGeom prst="rect">
            <a:avLst/>
          </a:prstGeom>
        </p:spPr>
        <p:txBody>
          <a:bodyPr>
            <a:normAutofit/>
          </a:bodyPr>
          <a:lstStyle>
            <a:lvl1pPr marL="219456" indent="-219456">
              <a:spcBef>
                <a:spcPts val="1000"/>
              </a:spcBef>
              <a:buClr>
                <a:schemeClr val="accent2"/>
              </a:buClr>
              <a:defRPr sz="2800"/>
            </a:lvl1pPr>
          </a:lstStyle>
          <a:p>
            <a:pPr lvl="0"/>
            <a:r>
              <a:rPr lang="en-US" dirty="0"/>
              <a:t>Click to add text or image</a:t>
            </a:r>
          </a:p>
        </p:txBody>
      </p:sp>
      <p:sp>
        <p:nvSpPr>
          <p:cNvPr id="10" name="LON">
            <a:extLst>
              <a:ext uri="{FF2B5EF4-FFF2-40B4-BE49-F238E27FC236}">
                <a16:creationId xmlns:a16="http://schemas.microsoft.com/office/drawing/2014/main" id="{F6284ABA-7D4B-8C45-8812-6CB27464D04D}"/>
              </a:ext>
            </a:extLst>
          </p:cNvPr>
          <p:cNvSpPr>
            <a:spLocks noGrp="1"/>
          </p:cNvSpPr>
          <p:nvPr>
            <p:ph sz="quarter" idx="18"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1" name="TextBox 10">
            <a:extLst>
              <a:ext uri="{FF2B5EF4-FFF2-40B4-BE49-F238E27FC236}">
                <a16:creationId xmlns:a16="http://schemas.microsoft.com/office/drawing/2014/main" id="{0A72AF82-68ED-4D25-A86B-F83CE9152C5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2" name="Slide Number Placeholder 5">
            <a:extLst>
              <a:ext uri="{FF2B5EF4-FFF2-40B4-BE49-F238E27FC236}">
                <a16:creationId xmlns:a16="http://schemas.microsoft.com/office/drawing/2014/main" id="{34FDEF95-B78C-4243-96CC-E6AC650BB2A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782429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lus Multiple Content ">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DE690358-CC3E-564C-966E-C1C7CED8699F}"/>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6" name="Content Placeholder 1">
            <a:extLst>
              <a:ext uri="{FF2B5EF4-FFF2-40B4-BE49-F238E27FC236}">
                <a16:creationId xmlns:a16="http://schemas.microsoft.com/office/drawing/2014/main" id="{92DBC287-7A50-404F-B583-851D0F7791CC}"/>
              </a:ext>
            </a:extLst>
          </p:cNvPr>
          <p:cNvSpPr>
            <a:spLocks noGrp="1"/>
          </p:cNvSpPr>
          <p:nvPr>
            <p:ph sz="quarter" idx="12" hasCustomPrompt="1"/>
          </p:nvPr>
        </p:nvSpPr>
        <p:spPr>
          <a:xfrm>
            <a:off x="567468" y="2048945"/>
            <a:ext cx="3500717" cy="2056865"/>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Font typeface="Wingdings" panose="05000000000000000000" pitchFamily="2" charset="2"/>
              <a:buChar char="§"/>
              <a:defRPr sz="2600"/>
            </a:lvl2pPr>
          </a:lstStyle>
          <a:p>
            <a:pPr lvl="0"/>
            <a:r>
              <a:rPr lang="en-US" dirty="0"/>
              <a:t>Object</a:t>
            </a:r>
          </a:p>
          <a:p>
            <a:pPr lvl="1"/>
            <a:endParaRPr lang="en-US" dirty="0"/>
          </a:p>
        </p:txBody>
      </p:sp>
      <p:sp>
        <p:nvSpPr>
          <p:cNvPr id="8" name="Content Placeholder 2">
            <a:extLst>
              <a:ext uri="{FF2B5EF4-FFF2-40B4-BE49-F238E27FC236}">
                <a16:creationId xmlns:a16="http://schemas.microsoft.com/office/drawing/2014/main" id="{292F575A-DA58-CD47-B145-2EEC4D32E7E8}"/>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3">
            <a:extLst>
              <a:ext uri="{FF2B5EF4-FFF2-40B4-BE49-F238E27FC236}">
                <a16:creationId xmlns:a16="http://schemas.microsoft.com/office/drawing/2014/main" id="{9C05BB7B-AB59-DE4D-A944-5504896DE205}"/>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4">
            <a:extLst>
              <a:ext uri="{FF2B5EF4-FFF2-40B4-BE49-F238E27FC236}">
                <a16:creationId xmlns:a16="http://schemas.microsoft.com/office/drawing/2014/main" id="{7829821A-510E-FD4B-AD62-D4518384985E}"/>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4" name="Content Placeholder 5">
            <a:extLst>
              <a:ext uri="{FF2B5EF4-FFF2-40B4-BE49-F238E27FC236}">
                <a16:creationId xmlns:a16="http://schemas.microsoft.com/office/drawing/2014/main" id="{78767F66-B6AE-AE4C-B489-36009A75C90F}"/>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7" name="Content Placeholder 6">
            <a:extLst>
              <a:ext uri="{FF2B5EF4-FFF2-40B4-BE49-F238E27FC236}">
                <a16:creationId xmlns:a16="http://schemas.microsoft.com/office/drawing/2014/main" id="{37C2D694-2FFF-2543-8703-9D9C5F93E583}"/>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9" name="Content Placeholder 7">
            <a:extLst>
              <a:ext uri="{FF2B5EF4-FFF2-40B4-BE49-F238E27FC236}">
                <a16:creationId xmlns:a16="http://schemas.microsoft.com/office/drawing/2014/main" id="{57FDF21A-AF40-6547-AB06-C387DAE39182}"/>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1" name="Content Placeholder 8">
            <a:extLst>
              <a:ext uri="{FF2B5EF4-FFF2-40B4-BE49-F238E27FC236}">
                <a16:creationId xmlns:a16="http://schemas.microsoft.com/office/drawing/2014/main" id="{1058EE27-F947-8A41-AC83-223A6236295B}"/>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23" name="Content Placeholder 9">
            <a:extLst>
              <a:ext uri="{FF2B5EF4-FFF2-40B4-BE49-F238E27FC236}">
                <a16:creationId xmlns:a16="http://schemas.microsoft.com/office/drawing/2014/main" id="{59E26C59-6E0D-AB44-A5BE-2FF4A9BE7E10}"/>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25" name="Content Placeholder 10">
            <a:extLst>
              <a:ext uri="{FF2B5EF4-FFF2-40B4-BE49-F238E27FC236}">
                <a16:creationId xmlns:a16="http://schemas.microsoft.com/office/drawing/2014/main" id="{EF0222B6-9957-6D47-B5D6-C0B5F4719587}"/>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TextBox 14">
            <a:extLst>
              <a:ext uri="{FF2B5EF4-FFF2-40B4-BE49-F238E27FC236}">
                <a16:creationId xmlns:a16="http://schemas.microsoft.com/office/drawing/2014/main" id="{D768CFE9-4328-4787-B0E8-5FF15083795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007EE89D-4DE0-47D0-87C8-688989504A29}"/>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3" name="Content Placeholder 2">
            <a:extLst>
              <a:ext uri="{FF2B5EF4-FFF2-40B4-BE49-F238E27FC236}">
                <a16:creationId xmlns:a16="http://schemas.microsoft.com/office/drawing/2014/main" id="{86CA27CE-D6C3-4EEB-9001-18901536D94D}"/>
              </a:ext>
            </a:extLst>
          </p:cNvPr>
          <p:cNvSpPr>
            <a:spLocks noGrp="1"/>
          </p:cNvSpPr>
          <p:nvPr>
            <p:ph sz="quarter" idx="23"/>
          </p:nvPr>
        </p:nvSpPr>
        <p:spPr>
          <a:xfrm>
            <a:off x="8734266" y="4105810"/>
            <a:ext cx="904020" cy="14652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LON">
            <a:extLst>
              <a:ext uri="{FF2B5EF4-FFF2-40B4-BE49-F238E27FC236}">
                <a16:creationId xmlns:a16="http://schemas.microsoft.com/office/drawing/2014/main" id="{059DC061-C5D7-4BD3-B5B5-2143E6CDC4DC}"/>
              </a:ext>
            </a:extLst>
          </p:cNvPr>
          <p:cNvSpPr>
            <a:spLocks noGrp="1"/>
          </p:cNvSpPr>
          <p:nvPr>
            <p:ph sz="quarter" idx="24"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Tree>
    <p:extLst>
      <p:ext uri="{BB962C8B-B14F-4D97-AF65-F5344CB8AC3E}">
        <p14:creationId xmlns:p14="http://schemas.microsoft.com/office/powerpoint/2010/main" val="415860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lus Multiple Content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AD6E398D-3129-0449-B2FB-A6A4CCA4C1A4}"/>
              </a:ext>
            </a:extLst>
          </p:cNvPr>
          <p:cNvSpPr>
            <a:spLocks noGrp="1"/>
          </p:cNvSpPr>
          <p:nvPr>
            <p:ph type="title" hasCustomPrompt="1"/>
          </p:nvPr>
        </p:nvSpPr>
        <p:spPr>
          <a:xfrm>
            <a:off x="513860" y="460255"/>
            <a:ext cx="8115792" cy="849312"/>
          </a:xfrm>
        </p:spPr>
        <p:txBody>
          <a:bodyPr/>
          <a:lstStyle>
            <a:lvl1pPr>
              <a:defRPr b="1"/>
            </a:lvl1pPr>
          </a:lstStyle>
          <a:p>
            <a:r>
              <a:rPr lang="en-US" dirty="0"/>
              <a:t>Click to Add Title</a:t>
            </a:r>
          </a:p>
        </p:txBody>
      </p:sp>
      <p:sp>
        <p:nvSpPr>
          <p:cNvPr id="4" name="Content Placeholder 1">
            <a:extLst>
              <a:ext uri="{FF2B5EF4-FFF2-40B4-BE49-F238E27FC236}">
                <a16:creationId xmlns:a16="http://schemas.microsoft.com/office/drawing/2014/main" id="{136D1C9A-76C2-9744-910E-29C1A9984DF8}"/>
              </a:ext>
            </a:extLst>
          </p:cNvPr>
          <p:cNvSpPr>
            <a:spLocks noGrp="1"/>
          </p:cNvSpPr>
          <p:nvPr>
            <p:ph sz="quarter" idx="12" hasCustomPrompt="1"/>
          </p:nvPr>
        </p:nvSpPr>
        <p:spPr>
          <a:xfrm>
            <a:off x="567468"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5" name="Content Placeholder 2">
            <a:extLst>
              <a:ext uri="{FF2B5EF4-FFF2-40B4-BE49-F238E27FC236}">
                <a16:creationId xmlns:a16="http://schemas.microsoft.com/office/drawing/2014/main" id="{3EAAB49E-29C7-254B-959D-DD70B6EF767B}"/>
              </a:ext>
            </a:extLst>
          </p:cNvPr>
          <p:cNvSpPr>
            <a:spLocks noGrp="1"/>
          </p:cNvSpPr>
          <p:nvPr>
            <p:ph sz="quarter" idx="13" hasCustomPrompt="1"/>
          </p:nvPr>
        </p:nvSpPr>
        <p:spPr>
          <a:xfrm>
            <a:off x="2231542"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6" name="Content Placeholder 3">
            <a:extLst>
              <a:ext uri="{FF2B5EF4-FFF2-40B4-BE49-F238E27FC236}">
                <a16:creationId xmlns:a16="http://schemas.microsoft.com/office/drawing/2014/main" id="{82AB166E-28C2-7047-9713-7D034F50D03D}"/>
              </a:ext>
            </a:extLst>
          </p:cNvPr>
          <p:cNvSpPr>
            <a:spLocks noGrp="1"/>
          </p:cNvSpPr>
          <p:nvPr>
            <p:ph sz="quarter" idx="14" hasCustomPrompt="1"/>
          </p:nvPr>
        </p:nvSpPr>
        <p:spPr>
          <a:xfrm>
            <a:off x="3895617"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7" name="Content Placeholder 4">
            <a:extLst>
              <a:ext uri="{FF2B5EF4-FFF2-40B4-BE49-F238E27FC236}">
                <a16:creationId xmlns:a16="http://schemas.microsoft.com/office/drawing/2014/main" id="{98A4D256-B5AF-FF4C-AC0B-526E40A60193}"/>
              </a:ext>
            </a:extLst>
          </p:cNvPr>
          <p:cNvSpPr>
            <a:spLocks noGrp="1"/>
          </p:cNvSpPr>
          <p:nvPr>
            <p:ph sz="quarter" idx="15" hasCustomPrompt="1"/>
          </p:nvPr>
        </p:nvSpPr>
        <p:spPr>
          <a:xfrm>
            <a:off x="5559691"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8" name="Content Placeholder 5">
            <a:extLst>
              <a:ext uri="{FF2B5EF4-FFF2-40B4-BE49-F238E27FC236}">
                <a16:creationId xmlns:a16="http://schemas.microsoft.com/office/drawing/2014/main" id="{68AD2C22-047C-6249-858D-098EEC0D53E0}"/>
              </a:ext>
            </a:extLst>
          </p:cNvPr>
          <p:cNvSpPr>
            <a:spLocks noGrp="1"/>
          </p:cNvSpPr>
          <p:nvPr>
            <p:ph sz="quarter" idx="16" hasCustomPrompt="1"/>
          </p:nvPr>
        </p:nvSpPr>
        <p:spPr>
          <a:xfrm>
            <a:off x="7223764" y="2048945"/>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9" name="Content Placeholder 6">
            <a:extLst>
              <a:ext uri="{FF2B5EF4-FFF2-40B4-BE49-F238E27FC236}">
                <a16:creationId xmlns:a16="http://schemas.microsoft.com/office/drawing/2014/main" id="{A739E962-1130-9749-ABD5-213A7E47522A}"/>
              </a:ext>
            </a:extLst>
          </p:cNvPr>
          <p:cNvSpPr>
            <a:spLocks noGrp="1"/>
          </p:cNvSpPr>
          <p:nvPr>
            <p:ph sz="quarter" idx="17" hasCustomPrompt="1"/>
          </p:nvPr>
        </p:nvSpPr>
        <p:spPr>
          <a:xfrm>
            <a:off x="567468" y="4105803"/>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0" name="Content Placeholder 7">
            <a:extLst>
              <a:ext uri="{FF2B5EF4-FFF2-40B4-BE49-F238E27FC236}">
                <a16:creationId xmlns:a16="http://schemas.microsoft.com/office/drawing/2014/main" id="{4A53092C-2D37-1D45-B69F-2202835431B6}"/>
              </a:ext>
            </a:extLst>
          </p:cNvPr>
          <p:cNvSpPr>
            <a:spLocks noGrp="1"/>
          </p:cNvSpPr>
          <p:nvPr>
            <p:ph sz="quarter" idx="18" hasCustomPrompt="1"/>
          </p:nvPr>
        </p:nvSpPr>
        <p:spPr>
          <a:xfrm>
            <a:off x="2231542" y="4105804"/>
            <a:ext cx="1405889" cy="1465262"/>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1" name="Content Placeholder 8">
            <a:extLst>
              <a:ext uri="{FF2B5EF4-FFF2-40B4-BE49-F238E27FC236}">
                <a16:creationId xmlns:a16="http://schemas.microsoft.com/office/drawing/2014/main" id="{9C1DE770-7F00-0E48-988B-9BE952F2C70E}"/>
              </a:ext>
            </a:extLst>
          </p:cNvPr>
          <p:cNvSpPr>
            <a:spLocks noGrp="1"/>
          </p:cNvSpPr>
          <p:nvPr>
            <p:ph sz="quarter" idx="19" hasCustomPrompt="1"/>
          </p:nvPr>
        </p:nvSpPr>
        <p:spPr>
          <a:xfrm>
            <a:off x="3895617" y="4105810"/>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2" name="Content Placeholder 9">
            <a:extLst>
              <a:ext uri="{FF2B5EF4-FFF2-40B4-BE49-F238E27FC236}">
                <a16:creationId xmlns:a16="http://schemas.microsoft.com/office/drawing/2014/main" id="{90D86BCA-285A-FA45-A956-A1ADB4CFBBEA}"/>
              </a:ext>
            </a:extLst>
          </p:cNvPr>
          <p:cNvSpPr>
            <a:spLocks noGrp="1"/>
          </p:cNvSpPr>
          <p:nvPr>
            <p:ph sz="quarter" idx="20" hasCustomPrompt="1"/>
          </p:nvPr>
        </p:nvSpPr>
        <p:spPr>
          <a:xfrm>
            <a:off x="5559691" y="4105279"/>
            <a:ext cx="1405889" cy="1465263"/>
          </a:xfrm>
          <a:prstGeom prst="rect">
            <a:avLst/>
          </a:prstGeom>
        </p:spPr>
        <p:txBody>
          <a:bodyPr>
            <a:normAutofit/>
          </a:bodyPr>
          <a:lstStyle>
            <a:lvl1pPr marL="0" indent="0">
              <a:spcBef>
                <a:spcPts val="1000"/>
              </a:spcBef>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Object</a:t>
            </a:r>
          </a:p>
        </p:txBody>
      </p:sp>
      <p:sp>
        <p:nvSpPr>
          <p:cNvPr id="13" name="Content Placeholder 10">
            <a:extLst>
              <a:ext uri="{FF2B5EF4-FFF2-40B4-BE49-F238E27FC236}">
                <a16:creationId xmlns:a16="http://schemas.microsoft.com/office/drawing/2014/main" id="{CADF4259-D095-6B45-B487-51FF116AB723}"/>
              </a:ext>
            </a:extLst>
          </p:cNvPr>
          <p:cNvSpPr>
            <a:spLocks noGrp="1"/>
          </p:cNvSpPr>
          <p:nvPr>
            <p:ph sz="quarter" idx="21" hasCustomPrompt="1"/>
          </p:nvPr>
        </p:nvSpPr>
        <p:spPr>
          <a:xfrm>
            <a:off x="7223764" y="4105279"/>
            <a:ext cx="1405889" cy="1465263"/>
          </a:xfrm>
          <a:prstGeom prst="rect">
            <a:avLst/>
          </a:prstGeom>
        </p:spPr>
        <p:txBody>
          <a:bodyPr>
            <a:normAutofit/>
          </a:bodyPr>
          <a:lstStyle>
            <a:lvl1pPr marL="0" indent="0">
              <a:spcBef>
                <a:spcPts val="1000"/>
              </a:spcBef>
              <a:buNone/>
              <a:defRPr sz="2800"/>
            </a:lvl1pPr>
          </a:lstStyle>
          <a:p>
            <a:pPr lvl="0"/>
            <a:r>
              <a:rPr lang="en-US" dirty="0"/>
              <a:t>Object</a:t>
            </a:r>
          </a:p>
        </p:txBody>
      </p:sp>
      <p:sp>
        <p:nvSpPr>
          <p:cNvPr id="15" name="LON">
            <a:extLst>
              <a:ext uri="{FF2B5EF4-FFF2-40B4-BE49-F238E27FC236}">
                <a16:creationId xmlns:a16="http://schemas.microsoft.com/office/drawing/2014/main" id="{703C0522-40C1-E542-962A-16F7DBF88E78}"/>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4" name="TextBox 13">
            <a:extLst>
              <a:ext uri="{FF2B5EF4-FFF2-40B4-BE49-F238E27FC236}">
                <a16:creationId xmlns:a16="http://schemas.microsoft.com/office/drawing/2014/main" id="{AC25FBA0-3C4F-4F80-9131-024518E4BC43}"/>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6" name="Slide Number Placeholder 5">
            <a:extLst>
              <a:ext uri="{FF2B5EF4-FFF2-40B4-BE49-F238E27FC236}">
                <a16:creationId xmlns:a16="http://schemas.microsoft.com/office/drawing/2014/main" id="{4E2824FA-EF58-467D-A01A-4F767F9A4F5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27577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4F7FD46-EC67-CB42-BDEB-4574D2915560}"/>
              </a:ext>
            </a:extLst>
          </p:cNvPr>
          <p:cNvSpPr>
            <a:spLocks noGrp="1"/>
          </p:cNvSpPr>
          <p:nvPr>
            <p:ph type="title" hasCustomPrompt="1"/>
          </p:nvPr>
        </p:nvSpPr>
        <p:spPr>
          <a:xfrm>
            <a:off x="332020" y="3239350"/>
            <a:ext cx="8470670" cy="1792150"/>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4" name="Edition">
            <a:extLst>
              <a:ext uri="{FF2B5EF4-FFF2-40B4-BE49-F238E27FC236}">
                <a16:creationId xmlns:a16="http://schemas.microsoft.com/office/drawing/2014/main" id="{B1132A1D-83C2-484F-8B2B-0AE9CDFA7CE4}"/>
              </a:ext>
            </a:extLst>
          </p:cNvPr>
          <p:cNvSpPr>
            <a:spLocks noGrp="1"/>
          </p:cNvSpPr>
          <p:nvPr>
            <p:ph sz="quarter" idx="26" hasCustomPrompt="1"/>
          </p:nvPr>
        </p:nvSpPr>
        <p:spPr>
          <a:xfrm>
            <a:off x="331788" y="4599978"/>
            <a:ext cx="8470900" cy="606829"/>
          </a:xfrm>
          <a:prstGeom prst="rect">
            <a:avLst/>
          </a:prstGeom>
        </p:spPr>
        <p:txBody>
          <a:bodyPr>
            <a:noAutofit/>
          </a:bodyPr>
          <a:lstStyle>
            <a:lvl1pPr marL="0" indent="0" algn="ctr">
              <a:buNone/>
              <a:defRPr sz="2400" b="0" i="0">
                <a:solidFill>
                  <a:schemeClr val="tx1"/>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4" name="CN">
            <a:extLst>
              <a:ext uri="{FF2B5EF4-FFF2-40B4-BE49-F238E27FC236}">
                <a16:creationId xmlns:a16="http://schemas.microsoft.com/office/drawing/2014/main" id="{D25FCFE5-AC52-324F-B495-E1961647D016}"/>
              </a:ext>
            </a:extLst>
          </p:cNvPr>
          <p:cNvSpPr>
            <a:spLocks noGrp="1"/>
          </p:cNvSpPr>
          <p:nvPr>
            <p:ph sz="quarter" idx="24" hasCustomPrompt="1"/>
          </p:nvPr>
        </p:nvSpPr>
        <p:spPr>
          <a:xfrm>
            <a:off x="331788" y="469543"/>
            <a:ext cx="8470900" cy="492622"/>
          </a:xfrm>
          <a:prstGeom prst="rect">
            <a:avLst/>
          </a:prstGeom>
        </p:spPr>
        <p:txBody>
          <a:bodyPr>
            <a:noAutofit/>
          </a:bodyPr>
          <a:lstStyle>
            <a:lvl1pPr marL="0" indent="0" algn="ctr">
              <a:buNone/>
              <a:defRPr sz="2300" b="1" spc="450">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2" name="CT">
            <a:extLst>
              <a:ext uri="{FF2B5EF4-FFF2-40B4-BE49-F238E27FC236}">
                <a16:creationId xmlns:a16="http://schemas.microsoft.com/office/drawing/2014/main" id="{F735601A-B5EA-F54B-BA38-DCB45C4A1328}"/>
              </a:ext>
            </a:extLst>
          </p:cNvPr>
          <p:cNvSpPr>
            <a:spLocks noGrp="1"/>
          </p:cNvSpPr>
          <p:nvPr>
            <p:ph sz="quarter" idx="25" hasCustomPrompt="1"/>
          </p:nvPr>
        </p:nvSpPr>
        <p:spPr>
          <a:xfrm>
            <a:off x="331788" y="921829"/>
            <a:ext cx="8470900" cy="1748433"/>
          </a:xfrm>
          <a:prstGeom prst="rect">
            <a:avLst/>
          </a:prstGeom>
        </p:spPr>
        <p:txBody>
          <a:bodyPr anchor="ctr">
            <a:normAutofit/>
          </a:bodyPr>
          <a:lstStyle>
            <a:lvl1pPr marL="0" indent="0" algn="ctr">
              <a:buNone/>
              <a:defRPr sz="38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16" name="Author">
            <a:extLst>
              <a:ext uri="{FF2B5EF4-FFF2-40B4-BE49-F238E27FC236}">
                <a16:creationId xmlns:a16="http://schemas.microsoft.com/office/drawing/2014/main" id="{B3E3A9B7-50B3-7146-9DE9-810F099F4CC8}"/>
              </a:ext>
            </a:extLst>
          </p:cNvPr>
          <p:cNvSpPr>
            <a:spLocks noGrp="1"/>
          </p:cNvSpPr>
          <p:nvPr>
            <p:ph sz="quarter" idx="27" hasCustomPrompt="1"/>
          </p:nvPr>
        </p:nvSpPr>
        <p:spPr>
          <a:xfrm>
            <a:off x="331788" y="5497560"/>
            <a:ext cx="8470900" cy="622213"/>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solidFill>
                  <a:schemeClr val="accent2"/>
                </a:solidFill>
              </a:defRPr>
            </a:lvl2pPr>
            <a:lvl3pPr marL="480060" indent="0" algn="ctr">
              <a:buNone/>
              <a:defRPr>
                <a:solidFill>
                  <a:schemeClr val="accent2"/>
                </a:solidFill>
              </a:defRPr>
            </a:lvl3pPr>
            <a:lvl4pPr marL="685800" indent="0" algn="ctr">
              <a:buNone/>
              <a:defRPr>
                <a:solidFill>
                  <a:schemeClr val="accent2"/>
                </a:solidFill>
              </a:defRPr>
            </a:lvl4pPr>
            <a:lvl5pPr marL="891540" indent="0" algn="ctr">
              <a:buNone/>
              <a:defRPr>
                <a:solidFill>
                  <a:schemeClr val="accent2"/>
                </a:solidFill>
              </a:defRPr>
            </a:lvl5pPr>
          </a:lstStyle>
          <a:p>
            <a:pPr lvl="0"/>
            <a:r>
              <a:rPr lang="en-US" dirty="0"/>
              <a:t>David Klein</a:t>
            </a:r>
          </a:p>
        </p:txBody>
      </p:sp>
      <p:pic>
        <p:nvPicPr>
          <p:cNvPr id="17" name="Logo" descr="Wiley logo">
            <a:extLst>
              <a:ext uri="{FF2B5EF4-FFF2-40B4-BE49-F238E27FC236}">
                <a16:creationId xmlns:a16="http://schemas.microsoft.com/office/drawing/2014/main" id="{D7441CC0-C6C2-7D4E-8BAB-BB146CD80CC2}"/>
              </a:ext>
            </a:extLst>
          </p:cNvPr>
          <p:cNvPicPr>
            <a:picLocks noChangeAspect="1"/>
          </p:cNvPicPr>
          <p:nvPr userDrawn="1"/>
        </p:nvPicPr>
        <p:blipFill>
          <a:blip r:embed="rId2"/>
          <a:stretch>
            <a:fillRect/>
          </a:stretch>
        </p:blipFill>
        <p:spPr>
          <a:xfrm>
            <a:off x="340822" y="6513299"/>
            <a:ext cx="914400" cy="192617"/>
          </a:xfrm>
          <a:prstGeom prst="rect">
            <a:avLst/>
          </a:prstGeom>
        </p:spPr>
      </p:pic>
      <p:sp>
        <p:nvSpPr>
          <p:cNvPr id="18" name="Invisible animation alert">
            <a:extLst>
              <a:ext uri="{FF2B5EF4-FFF2-40B4-BE49-F238E27FC236}">
                <a16:creationId xmlns:a16="http://schemas.microsoft.com/office/drawing/2014/main" id="{EA806F02-AA3F-8D46-97DD-5954EEE9E3EF}"/>
              </a:ext>
            </a:extLst>
          </p:cNvPr>
          <p:cNvSpPr>
            <a:spLocks noGrp="1"/>
          </p:cNvSpPr>
          <p:nvPr>
            <p:ph sz="quarter" idx="28"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9" name="Decorative">
            <a:extLst>
              <a:ext uri="{FF2B5EF4-FFF2-40B4-BE49-F238E27FC236}">
                <a16:creationId xmlns:a16="http://schemas.microsoft.com/office/drawing/2014/main" id="{EB8A6A9A-221C-6048-A34B-24FA446C5C9B}"/>
              </a:ext>
              <a:ext uri="{C183D7F6-B498-43B3-948B-1728B52AA6E4}">
                <adec:decorative xmlns:adec="http://schemas.microsoft.com/office/drawing/2017/decorative" val="1"/>
              </a:ext>
            </a:extLst>
          </p:cNvPr>
          <p:cNvGrpSpPr/>
          <p:nvPr userDrawn="1"/>
        </p:nvGrpSpPr>
        <p:grpSpPr>
          <a:xfrm>
            <a:off x="0" y="2891878"/>
            <a:ext cx="9144000" cy="347472"/>
            <a:chOff x="0" y="3089817"/>
            <a:chExt cx="12192000" cy="347472"/>
          </a:xfrm>
        </p:grpSpPr>
        <p:sp>
          <p:nvSpPr>
            <p:cNvPr id="11" name="Rectangle">
              <a:extLst>
                <a:ext uri="{FF2B5EF4-FFF2-40B4-BE49-F238E27FC236}">
                  <a16:creationId xmlns:a16="http://schemas.microsoft.com/office/drawing/2014/main" id="{8728953C-D98C-3E49-B412-3C134A34E34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a:extLst>
                <a:ext uri="{FF2B5EF4-FFF2-40B4-BE49-F238E27FC236}">
                  <a16:creationId xmlns:a16="http://schemas.microsoft.com/office/drawing/2014/main" id="{CD12045F-A611-3641-8B5D-71236DD109E0}"/>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a:extLst>
                <a:ext uri="{FF2B5EF4-FFF2-40B4-BE49-F238E27FC236}">
                  <a16:creationId xmlns:a16="http://schemas.microsoft.com/office/drawing/2014/main" id="{1D403840-98C9-B747-AE17-28C05EE6E322}"/>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2825624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25A-A2BD-A14C-8E2D-2D92535588BD}"/>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6" name="Content Placeholder">
            <a:extLst>
              <a:ext uri="{FF2B5EF4-FFF2-40B4-BE49-F238E27FC236}">
                <a16:creationId xmlns:a16="http://schemas.microsoft.com/office/drawing/2014/main" id="{E73A7EA0-F98F-BE4E-87CA-6C917EC13001}"/>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4" name="Slide Number Placeholder 5">
            <a:extLst>
              <a:ext uri="{FF2B5EF4-FFF2-40B4-BE49-F238E27FC236}">
                <a16:creationId xmlns:a16="http://schemas.microsoft.com/office/drawing/2014/main" id="{AD7CA041-68C4-4F11-909B-B4F58ADB30C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bg1"/>
                </a:solidFill>
                <a:latin typeface="Calibri" pitchFamily="34" charset="0"/>
                <a:ea typeface="Times New Roman" charset="0"/>
                <a:cs typeface="Times New Roman" charset="0"/>
              </a:rPr>
              <a:pPr marL="0" algn="ctr" defTabSz="914400" rtl="0" eaLnBrk="1" latinLnBrk="0" hangingPunct="1">
                <a:defRPr/>
              </a:pPr>
              <a:t>‹#›</a:t>
            </a:fld>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294945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lus question and answer list with L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D2F9AD-A5DB-9949-B229-2FB3D8D60D1E}"/>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4" name="Content Placeholder">
            <a:extLst>
              <a:ext uri="{FF2B5EF4-FFF2-40B4-BE49-F238E27FC236}">
                <a16:creationId xmlns:a16="http://schemas.microsoft.com/office/drawing/2014/main" id="{448A82C7-035B-9448-8BF0-EEC3EDCE504D}"/>
              </a:ext>
            </a:extLst>
          </p:cNvPr>
          <p:cNvSpPr>
            <a:spLocks noGrp="1"/>
          </p:cNvSpPr>
          <p:nvPr>
            <p:ph sz="quarter" idx="12" hasCustomPrompt="1"/>
          </p:nvPr>
        </p:nvSpPr>
        <p:spPr>
          <a:xfrm>
            <a:off x="513862" y="1424064"/>
            <a:ext cx="8115301" cy="4932287"/>
          </a:xfrm>
          <a:prstGeom prst="rect">
            <a:avLst/>
          </a:prstGeom>
        </p:spPr>
        <p:txBody>
          <a:bodyPr/>
          <a:lstStyle>
            <a:lvl1pPr marL="0" indent="0">
              <a:spcBef>
                <a:spcPts val="1000"/>
              </a:spcBef>
              <a:buNone/>
              <a:defRPr sz="2800"/>
            </a:lvl1pPr>
            <a:lvl2pPr marL="610362" indent="-342900">
              <a:spcBef>
                <a:spcPts val="1000"/>
              </a:spcBef>
              <a:buClr>
                <a:schemeClr val="accent2"/>
              </a:buClr>
              <a:buFont typeface="+mj-lt"/>
              <a:buAutoNum type="alphaLcPeriod"/>
              <a:defRPr sz="2400"/>
            </a:lvl2pPr>
          </a:lstStyle>
          <a:p>
            <a:pPr lvl="0"/>
            <a:r>
              <a:rPr lang="en-US" dirty="0"/>
              <a:t>Click to add question</a:t>
            </a:r>
          </a:p>
          <a:p>
            <a:pPr lvl="1"/>
            <a:r>
              <a:rPr lang="en-US" dirty="0"/>
              <a:t>Click to add answer</a:t>
            </a:r>
          </a:p>
        </p:txBody>
      </p:sp>
      <p:sp>
        <p:nvSpPr>
          <p:cNvPr id="5" name="LON">
            <a:extLst>
              <a:ext uri="{FF2B5EF4-FFF2-40B4-BE49-F238E27FC236}">
                <a16:creationId xmlns:a16="http://schemas.microsoft.com/office/drawing/2014/main" id="{F1660F36-E56F-4D4C-9087-F66CAA865B8A}"/>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C4823772-0109-45F5-83EE-EE1B821D62AC}"/>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A52C63BA-B474-4F1E-A0A9-9CA6D55DB4F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67338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p:spTree>
      <p:nvGrpSpPr>
        <p:cNvPr id="1" name=""/>
        <p:cNvGrpSpPr/>
        <p:nvPr/>
      </p:nvGrpSpPr>
      <p:grpSpPr>
        <a:xfrm>
          <a:off x="0" y="0"/>
          <a:ext cx="0" cy="0"/>
          <a:chOff x="0" y="0"/>
          <a:chExt cx="0" cy="0"/>
        </a:xfrm>
      </p:grpSpPr>
      <p:sp>
        <p:nvSpPr>
          <p:cNvPr id="6" name="Content Placeholder">
            <a:extLst>
              <a:ext uri="{FF2B5EF4-FFF2-40B4-BE49-F238E27FC236}">
                <a16:creationId xmlns:a16="http://schemas.microsoft.com/office/drawing/2014/main" id="{F16179AC-EC34-4C40-8E6B-BEB5702E9F50}"/>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title">
            <a:extLst>
              <a:ext uri="{FF2B5EF4-FFF2-40B4-BE49-F238E27FC236}">
                <a16:creationId xmlns:a16="http://schemas.microsoft.com/office/drawing/2014/main" id="{F51AA1B8-B311-6E4B-86C5-5C509DDE2BD4}"/>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10" name="Figure caption">
            <a:extLst>
              <a:ext uri="{FF2B5EF4-FFF2-40B4-BE49-F238E27FC236}">
                <a16:creationId xmlns:a16="http://schemas.microsoft.com/office/drawing/2014/main" id="{5F92F2A8-2231-CB4C-9E9E-BE9DD704492E}"/>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2" name="Figure source note">
            <a:extLst>
              <a:ext uri="{FF2B5EF4-FFF2-40B4-BE49-F238E27FC236}">
                <a16:creationId xmlns:a16="http://schemas.microsoft.com/office/drawing/2014/main" id="{7DD20C02-8EF0-F645-9932-84DCA794BBF2}"/>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2" name="Title 1">
            <a:extLst>
              <a:ext uri="{FF2B5EF4-FFF2-40B4-BE49-F238E27FC236}">
                <a16:creationId xmlns:a16="http://schemas.microsoft.com/office/drawing/2014/main" id="{F39E8F1D-6463-024C-A2F4-06E1DBEE69F3}"/>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7" name="TextBox 6">
            <a:extLst>
              <a:ext uri="{FF2B5EF4-FFF2-40B4-BE49-F238E27FC236}">
                <a16:creationId xmlns:a16="http://schemas.microsoft.com/office/drawing/2014/main" id="{5BE3E827-6CC3-4A54-A0A4-CF9D97BCF32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88405E62-AB70-4184-9250-34E45617E0F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48268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s image, figure title, caption, and source with L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EB4B85-2048-3B45-8B14-CAE77DC08DB7}"/>
              </a:ext>
            </a:extLst>
          </p:cNvPr>
          <p:cNvSpPr>
            <a:spLocks noGrp="1"/>
          </p:cNvSpPr>
          <p:nvPr>
            <p:ph type="title" hasCustomPrompt="1"/>
          </p:nvPr>
        </p:nvSpPr>
        <p:spPr>
          <a:xfrm>
            <a:off x="513862" y="460255"/>
            <a:ext cx="8115302" cy="849312"/>
          </a:xfrm>
        </p:spPr>
        <p:txBody>
          <a:bodyPr/>
          <a:lstStyle/>
          <a:p>
            <a:r>
              <a:rPr lang="en-US" dirty="0"/>
              <a:t>Click to Add Title</a:t>
            </a:r>
          </a:p>
        </p:txBody>
      </p:sp>
      <p:sp>
        <p:nvSpPr>
          <p:cNvPr id="3" name="Content Placeholder">
            <a:extLst>
              <a:ext uri="{FF2B5EF4-FFF2-40B4-BE49-F238E27FC236}">
                <a16:creationId xmlns:a16="http://schemas.microsoft.com/office/drawing/2014/main" id="{16E541C9-040D-314F-8E50-4191C968D159}"/>
              </a:ext>
            </a:extLst>
          </p:cNvPr>
          <p:cNvSpPr>
            <a:spLocks noGrp="1"/>
          </p:cNvSpPr>
          <p:nvPr>
            <p:ph sz="quarter" idx="12" hasCustomPrompt="1"/>
          </p:nvPr>
        </p:nvSpPr>
        <p:spPr>
          <a:xfrm>
            <a:off x="513862" y="1424070"/>
            <a:ext cx="8115301" cy="3327819"/>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Figure title">
            <a:extLst>
              <a:ext uri="{FF2B5EF4-FFF2-40B4-BE49-F238E27FC236}">
                <a16:creationId xmlns:a16="http://schemas.microsoft.com/office/drawing/2014/main" id="{5D414B6C-FA21-5043-9ECF-2439DCF316C0}"/>
              </a:ext>
            </a:extLst>
          </p:cNvPr>
          <p:cNvSpPr>
            <a:spLocks noGrp="1"/>
          </p:cNvSpPr>
          <p:nvPr>
            <p:ph sz="quarter" idx="13" hasCustomPrompt="1"/>
          </p:nvPr>
        </p:nvSpPr>
        <p:spPr>
          <a:xfrm>
            <a:off x="513862" y="4961468"/>
            <a:ext cx="8115301" cy="406400"/>
          </a:xfrm>
          <a:prstGeom prst="rect">
            <a:avLst/>
          </a:prstGeom>
        </p:spPr>
        <p:txBody>
          <a:bodyPr>
            <a:normAutofit/>
          </a:bodyPr>
          <a:lstStyle>
            <a:lvl1pPr marL="0" indent="0">
              <a:spcBef>
                <a:spcPts val="1000"/>
              </a:spcBef>
              <a:buNone/>
              <a:defRPr sz="2200" b="1"/>
            </a:lvl1pPr>
          </a:lstStyle>
          <a:p>
            <a:pPr lvl="0"/>
            <a:r>
              <a:rPr lang="en-US" b="1" dirty="0"/>
              <a:t>Click to add figure title</a:t>
            </a:r>
            <a:endParaRPr lang="en-US" dirty="0"/>
          </a:p>
        </p:txBody>
      </p:sp>
      <p:sp>
        <p:nvSpPr>
          <p:cNvPr id="5" name="Figure caption">
            <a:extLst>
              <a:ext uri="{FF2B5EF4-FFF2-40B4-BE49-F238E27FC236}">
                <a16:creationId xmlns:a16="http://schemas.microsoft.com/office/drawing/2014/main" id="{B8D626BF-C27F-4C4A-AA75-D719F7E18C8D}"/>
              </a:ext>
            </a:extLst>
          </p:cNvPr>
          <p:cNvSpPr>
            <a:spLocks noGrp="1"/>
          </p:cNvSpPr>
          <p:nvPr>
            <p:ph sz="quarter" idx="14" hasCustomPrompt="1"/>
          </p:nvPr>
        </p:nvSpPr>
        <p:spPr>
          <a:xfrm>
            <a:off x="513862" y="5367869"/>
            <a:ext cx="8115301" cy="582082"/>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76019B9-9FBC-7341-988E-16B1099AB57A}"/>
              </a:ext>
            </a:extLst>
          </p:cNvPr>
          <p:cNvSpPr>
            <a:spLocks noGrp="1"/>
          </p:cNvSpPr>
          <p:nvPr>
            <p:ph sz="quarter" idx="15" hasCustomPrompt="1"/>
          </p:nvPr>
        </p:nvSpPr>
        <p:spPr>
          <a:xfrm>
            <a:off x="513862" y="5949950"/>
            <a:ext cx="8115301" cy="323850"/>
          </a:xfrm>
          <a:prstGeom prst="rect">
            <a:avLst/>
          </a:prstGeom>
        </p:spPr>
        <p:txBody>
          <a:bodyPr>
            <a:noAutofit/>
          </a:bodyPr>
          <a:lstStyle>
            <a:lvl1pPr marL="0" indent="0">
              <a:spcBef>
                <a:spcPts val="1000"/>
              </a:spcBef>
              <a:buNone/>
              <a:defRPr sz="1800"/>
            </a:lvl1pPr>
          </a:lstStyle>
          <a:p>
            <a:pPr lvl="0"/>
            <a:r>
              <a:rPr lang="en-US" dirty="0"/>
              <a:t>Click to add figure source note</a:t>
            </a:r>
          </a:p>
        </p:txBody>
      </p:sp>
      <p:sp>
        <p:nvSpPr>
          <p:cNvPr id="8" name="LON">
            <a:extLst>
              <a:ext uri="{FF2B5EF4-FFF2-40B4-BE49-F238E27FC236}">
                <a16:creationId xmlns:a16="http://schemas.microsoft.com/office/drawing/2014/main" id="{4A286827-D739-3A44-A6A8-39E27D636477}"/>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9" name="TextBox 8">
            <a:extLst>
              <a:ext uri="{FF2B5EF4-FFF2-40B4-BE49-F238E27FC236}">
                <a16:creationId xmlns:a16="http://schemas.microsoft.com/office/drawing/2014/main" id="{AC7E3357-4B72-4607-A5AB-DA5DD768736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0" name="Slide Number Placeholder 5">
            <a:extLst>
              <a:ext uri="{FF2B5EF4-FFF2-40B4-BE49-F238E27FC236}">
                <a16:creationId xmlns:a16="http://schemas.microsoft.com/office/drawing/2014/main" id="{72DA27D1-4A5D-4E0A-B702-9957878083A5}"/>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9125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49C45D5-05E5-F24D-A1D1-12F5C6D94923}"/>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6" name="Content Placeholder">
            <a:extLst>
              <a:ext uri="{FF2B5EF4-FFF2-40B4-BE49-F238E27FC236}">
                <a16:creationId xmlns:a16="http://schemas.microsoft.com/office/drawing/2014/main" id="{91CE61A6-80D4-1D46-9747-534997C0A7C7}"/>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8" name="Figure caption">
            <a:extLst>
              <a:ext uri="{FF2B5EF4-FFF2-40B4-BE49-F238E27FC236}">
                <a16:creationId xmlns:a16="http://schemas.microsoft.com/office/drawing/2014/main" id="{30F4AE5B-9EC0-0F40-B06D-DF4AAD62565F}"/>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10" name="Figure source note">
            <a:extLst>
              <a:ext uri="{FF2B5EF4-FFF2-40B4-BE49-F238E27FC236}">
                <a16:creationId xmlns:a16="http://schemas.microsoft.com/office/drawing/2014/main" id="{70769691-F199-9444-B93E-6F622FAF852A}"/>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TextBox 6">
            <a:extLst>
              <a:ext uri="{FF2B5EF4-FFF2-40B4-BE49-F238E27FC236}">
                <a16:creationId xmlns:a16="http://schemas.microsoft.com/office/drawing/2014/main" id="{3DFFAD49-00BE-490A-83AA-0F10A450A718}"/>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1271A4E5-8683-4C5B-B47A-D82064D033F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052460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us figure title, caption, and source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6A8D3AC-0293-C94C-A7F5-941ADBAAC1BE}"/>
              </a:ext>
            </a:extLst>
          </p:cNvPr>
          <p:cNvSpPr>
            <a:spLocks noGrp="1"/>
          </p:cNvSpPr>
          <p:nvPr>
            <p:ph type="title" hasCustomPrompt="1"/>
          </p:nvPr>
        </p:nvSpPr>
        <p:spPr>
          <a:xfrm>
            <a:off x="513862" y="4961468"/>
            <a:ext cx="8115301" cy="431800"/>
          </a:xfrm>
          <a:prstGeom prst="rect">
            <a:avLst/>
          </a:prstGeom>
        </p:spPr>
        <p:txBody>
          <a:bodyPr>
            <a:normAutofit/>
          </a:bodyPr>
          <a:lstStyle>
            <a:lvl1pPr>
              <a:spcBef>
                <a:spcPts val="1000"/>
              </a:spcBef>
              <a:defRPr sz="2200" b="1">
                <a:solidFill>
                  <a:schemeClr val="tx1"/>
                </a:solidFill>
              </a:defRPr>
            </a:lvl1pPr>
          </a:lstStyle>
          <a:p>
            <a:r>
              <a:rPr lang="en-US" dirty="0"/>
              <a:t>Click to add figure title</a:t>
            </a:r>
          </a:p>
        </p:txBody>
      </p:sp>
      <p:sp>
        <p:nvSpPr>
          <p:cNvPr id="4" name="Content Placeholder">
            <a:extLst>
              <a:ext uri="{FF2B5EF4-FFF2-40B4-BE49-F238E27FC236}">
                <a16:creationId xmlns:a16="http://schemas.microsoft.com/office/drawing/2014/main" id="{0BC8778B-3655-0B4E-B132-287C2BA78698}"/>
              </a:ext>
            </a:extLst>
          </p:cNvPr>
          <p:cNvSpPr>
            <a:spLocks noGrp="1"/>
          </p:cNvSpPr>
          <p:nvPr>
            <p:ph sz="quarter" idx="12" hasCustomPrompt="1"/>
          </p:nvPr>
        </p:nvSpPr>
        <p:spPr>
          <a:xfrm>
            <a:off x="513862" y="804340"/>
            <a:ext cx="8115301" cy="4055005"/>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Figure caption">
            <a:extLst>
              <a:ext uri="{FF2B5EF4-FFF2-40B4-BE49-F238E27FC236}">
                <a16:creationId xmlns:a16="http://schemas.microsoft.com/office/drawing/2014/main" id="{C6724138-0C2B-314B-9E27-32AC7A35CD3D}"/>
              </a:ext>
            </a:extLst>
          </p:cNvPr>
          <p:cNvSpPr>
            <a:spLocks noGrp="1"/>
          </p:cNvSpPr>
          <p:nvPr>
            <p:ph sz="quarter" idx="13" hasCustomPrompt="1"/>
          </p:nvPr>
        </p:nvSpPr>
        <p:spPr>
          <a:xfrm>
            <a:off x="513862" y="5393268"/>
            <a:ext cx="8115301" cy="507470"/>
          </a:xfrm>
          <a:prstGeom prst="rect">
            <a:avLst/>
          </a:prstGeom>
        </p:spPr>
        <p:txBody>
          <a:bodyPr>
            <a:normAutofit/>
          </a:bodyPr>
          <a:lstStyle>
            <a:lvl1pPr marL="0" indent="0">
              <a:spcBef>
                <a:spcPts val="1000"/>
              </a:spcBef>
              <a:buNone/>
              <a:defRPr sz="2200"/>
            </a:lvl1pPr>
          </a:lstStyle>
          <a:p>
            <a:pPr lvl="0"/>
            <a:r>
              <a:rPr lang="en-US" dirty="0"/>
              <a:t>Click to add figure caption</a:t>
            </a:r>
          </a:p>
        </p:txBody>
      </p:sp>
      <p:sp>
        <p:nvSpPr>
          <p:cNvPr id="6" name="Figure source note">
            <a:extLst>
              <a:ext uri="{FF2B5EF4-FFF2-40B4-BE49-F238E27FC236}">
                <a16:creationId xmlns:a16="http://schemas.microsoft.com/office/drawing/2014/main" id="{762E42E8-BA46-E94A-A4E2-2ADD1513927F}"/>
              </a:ext>
            </a:extLst>
          </p:cNvPr>
          <p:cNvSpPr>
            <a:spLocks noGrp="1"/>
          </p:cNvSpPr>
          <p:nvPr>
            <p:ph sz="quarter" idx="14" hasCustomPrompt="1"/>
          </p:nvPr>
        </p:nvSpPr>
        <p:spPr>
          <a:xfrm>
            <a:off x="513862" y="5957366"/>
            <a:ext cx="8115301" cy="296863"/>
          </a:xfrm>
          <a:prstGeom prst="rect">
            <a:avLst/>
          </a:prstGeom>
        </p:spPr>
        <p:txBody>
          <a:bodyPr>
            <a:noAutofit/>
          </a:bodyPr>
          <a:lstStyle>
            <a:lvl1pPr marL="0" indent="0">
              <a:spcBef>
                <a:spcPts val="1000"/>
              </a:spcBef>
              <a:buFont typeface="Arial" panose="020B0604020202020204" pitchFamily="34" charset="0"/>
              <a:buNone/>
              <a:defRPr sz="1800"/>
            </a:lvl1pPr>
          </a:lstStyle>
          <a:p>
            <a:pPr lvl="0"/>
            <a:r>
              <a:rPr lang="en-US" dirty="0"/>
              <a:t>Click to add figure source note</a:t>
            </a:r>
          </a:p>
        </p:txBody>
      </p:sp>
      <p:sp>
        <p:nvSpPr>
          <p:cNvPr id="7" name="LON">
            <a:extLst>
              <a:ext uri="{FF2B5EF4-FFF2-40B4-BE49-F238E27FC236}">
                <a16:creationId xmlns:a16="http://schemas.microsoft.com/office/drawing/2014/main" id="{E52E7061-3BA2-2443-8969-408C5477EC90}"/>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8" name="TextBox 7">
            <a:extLst>
              <a:ext uri="{FF2B5EF4-FFF2-40B4-BE49-F238E27FC236}">
                <a16:creationId xmlns:a16="http://schemas.microsoft.com/office/drawing/2014/main" id="{6BEC7499-F99F-4844-A73A-E2404EF3142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9" name="Slide Number Placeholder 5">
            <a:extLst>
              <a:ext uri="{FF2B5EF4-FFF2-40B4-BE49-F238E27FC236}">
                <a16:creationId xmlns:a16="http://schemas.microsoft.com/office/drawing/2014/main" id="{C0961037-6C16-43D5-AC69-7D355CF107F8}"/>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4291960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us figure titl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725A19D2-E201-E04B-8213-AD2F82E02ACD}"/>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6" name="Content Placeholder">
            <a:extLst>
              <a:ext uri="{FF2B5EF4-FFF2-40B4-BE49-F238E27FC236}">
                <a16:creationId xmlns:a16="http://schemas.microsoft.com/office/drawing/2014/main" id="{F7C27705-8F57-3543-B8B6-8884A3445F31}"/>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4" name="TextBox 3">
            <a:extLst>
              <a:ext uri="{FF2B5EF4-FFF2-40B4-BE49-F238E27FC236}">
                <a16:creationId xmlns:a16="http://schemas.microsoft.com/office/drawing/2014/main" id="{11024517-DD7D-4957-90B2-22D34857311B}"/>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5" name="Slide Number Placeholder 5">
            <a:extLst>
              <a:ext uri="{FF2B5EF4-FFF2-40B4-BE49-F238E27FC236}">
                <a16:creationId xmlns:a16="http://schemas.microsoft.com/office/drawing/2014/main" id="{E034F074-E0C6-4BFA-9C71-54C39B0DC5E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775656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us figure title with LON">
    <p:spTree>
      <p:nvGrpSpPr>
        <p:cNvPr id="1" name=""/>
        <p:cNvGrpSpPr/>
        <p:nvPr/>
      </p:nvGrpSpPr>
      <p:grpSpPr>
        <a:xfrm>
          <a:off x="0" y="0"/>
          <a:ext cx="0" cy="0"/>
          <a:chOff x="0" y="0"/>
          <a:chExt cx="0" cy="0"/>
        </a:xfrm>
      </p:grpSpPr>
      <p:sp>
        <p:nvSpPr>
          <p:cNvPr id="3" name="Title ">
            <a:extLst>
              <a:ext uri="{FF2B5EF4-FFF2-40B4-BE49-F238E27FC236}">
                <a16:creationId xmlns:a16="http://schemas.microsoft.com/office/drawing/2014/main" id="{EE0C413A-E9D2-874E-B667-7D52A7C6D63E}"/>
              </a:ext>
            </a:extLst>
          </p:cNvPr>
          <p:cNvSpPr>
            <a:spLocks noGrp="1"/>
          </p:cNvSpPr>
          <p:nvPr>
            <p:ph type="title"/>
          </p:nvPr>
        </p:nvSpPr>
        <p:spPr>
          <a:xfrm>
            <a:off x="513862" y="5740407"/>
            <a:ext cx="8115301" cy="431801"/>
          </a:xfrm>
          <a:prstGeom prst="rect">
            <a:avLst/>
          </a:prstGeom>
        </p:spPr>
        <p:txBody>
          <a:bodyPr>
            <a:normAutofit/>
          </a:bodyPr>
          <a:lstStyle>
            <a:lvl1pPr algn="ctr">
              <a:defRPr sz="1800">
                <a:solidFill>
                  <a:schemeClr val="tx1"/>
                </a:solidFill>
              </a:defRPr>
            </a:lvl1pPr>
          </a:lstStyle>
          <a:p>
            <a:r>
              <a:rPr lang="en-US" dirty="0"/>
              <a:t>Click to edit Master title style</a:t>
            </a:r>
          </a:p>
        </p:txBody>
      </p:sp>
      <p:sp>
        <p:nvSpPr>
          <p:cNvPr id="4" name="Content Placeholder">
            <a:extLst>
              <a:ext uri="{FF2B5EF4-FFF2-40B4-BE49-F238E27FC236}">
                <a16:creationId xmlns:a16="http://schemas.microsoft.com/office/drawing/2014/main" id="{E0790748-4FDE-2740-9056-03023766B8FD}"/>
              </a:ext>
            </a:extLst>
          </p:cNvPr>
          <p:cNvSpPr>
            <a:spLocks noGrp="1"/>
          </p:cNvSpPr>
          <p:nvPr>
            <p:ph sz="quarter" idx="12" hasCustomPrompt="1"/>
          </p:nvPr>
        </p:nvSpPr>
        <p:spPr>
          <a:xfrm>
            <a:off x="513862" y="804333"/>
            <a:ext cx="8115301" cy="4751916"/>
          </a:xfrm>
          <a:prstGeom prst="rect">
            <a:avLst/>
          </a:prstGeom>
        </p:spPr>
        <p:txBody>
          <a:bodyPr>
            <a:normAutofit/>
          </a:bodyPr>
          <a:lstStyle>
            <a:lvl1pPr marL="0" indent="0">
              <a:spcBef>
                <a:spcPts val="1000"/>
              </a:spcBef>
              <a:buNone/>
              <a:defRPr sz="2800"/>
            </a:lvl1pPr>
          </a:lstStyle>
          <a:p>
            <a:pPr lvl="0"/>
            <a:r>
              <a:rPr lang="en-US" dirty="0"/>
              <a:t>Click to add image</a:t>
            </a:r>
          </a:p>
        </p:txBody>
      </p:sp>
      <p:sp>
        <p:nvSpPr>
          <p:cNvPr id="5" name="LON">
            <a:extLst>
              <a:ext uri="{FF2B5EF4-FFF2-40B4-BE49-F238E27FC236}">
                <a16:creationId xmlns:a16="http://schemas.microsoft.com/office/drawing/2014/main" id="{605772DC-A4D5-384D-9F48-D64BD7545E62}"/>
              </a:ext>
            </a:extLst>
          </p:cNvPr>
          <p:cNvSpPr>
            <a:spLocks noGrp="1"/>
          </p:cNvSpPr>
          <p:nvPr>
            <p:ph sz="quarter" idx="22" hasCustomPrompt="1"/>
          </p:nvPr>
        </p:nvSpPr>
        <p:spPr>
          <a:xfrm>
            <a:off x="7984966" y="6492875"/>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8795E301-487F-46B7-8D3B-CC7145CB218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25892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pener: Version A">
    <p:spTree>
      <p:nvGrpSpPr>
        <p:cNvPr id="1" name=""/>
        <p:cNvGrpSpPr/>
        <p:nvPr/>
      </p:nvGrpSpPr>
      <p:grpSpPr>
        <a:xfrm>
          <a:off x="0" y="0"/>
          <a:ext cx="0" cy="0"/>
          <a:chOff x="0" y="0"/>
          <a:chExt cx="0" cy="0"/>
        </a:xfrm>
      </p:grpSpPr>
      <p:sp>
        <p:nvSpPr>
          <p:cNvPr id="8" name="Title "/>
          <p:cNvSpPr>
            <a:spLocks noGrp="1"/>
          </p:cNvSpPr>
          <p:nvPr>
            <p:ph type="title" hasCustomPrompt="1"/>
          </p:nvPr>
        </p:nvSpPr>
        <p:spPr>
          <a:xfrm>
            <a:off x="152400" y="365125"/>
            <a:ext cx="8839200" cy="1387475"/>
          </a:xfrm>
          <a:prstGeom prst="rect">
            <a:avLst/>
          </a:prstGeom>
        </p:spPr>
        <p:txBody>
          <a:bodyPr anchor="b"/>
          <a:lstStyle>
            <a:lvl1pPr>
              <a:defRPr sz="6200" b="0" i="0" baseline="0">
                <a:latin typeface="Times New Roman" charset="0"/>
                <a:ea typeface="Times New Roman" charset="0"/>
                <a:cs typeface="Times New Roman" charset="0"/>
              </a:defRPr>
            </a:lvl1pPr>
          </a:lstStyle>
          <a:p>
            <a:r>
              <a:rPr lang="en-US" dirty="0"/>
              <a:t>Click to Edit Book Title</a:t>
            </a:r>
          </a:p>
        </p:txBody>
      </p:sp>
      <p:sp>
        <p:nvSpPr>
          <p:cNvPr id="3" name="Edition"/>
          <p:cNvSpPr>
            <a:spLocks noGrp="1"/>
          </p:cNvSpPr>
          <p:nvPr>
            <p:ph sz="quarter" idx="21" hasCustomPrompt="1"/>
          </p:nvPr>
        </p:nvSpPr>
        <p:spPr>
          <a:xfrm>
            <a:off x="152400" y="1755648"/>
            <a:ext cx="8839200" cy="609600"/>
          </a:xfrm>
          <a:prstGeom prst="rect">
            <a:avLst/>
          </a:prstGeom>
        </p:spPr>
        <p:txBody>
          <a:bodyPr/>
          <a:lstStyle>
            <a:lvl1pPr marL="0" indent="0" algn="ctr">
              <a:buNone/>
              <a:defRPr sz="2900" b="1" i="0">
                <a:latin typeface="Times New Roman" charset="0"/>
                <a:ea typeface="Times New Roman" charset="0"/>
                <a:cs typeface="Times New Roman" charset="0"/>
              </a:defRPr>
            </a:lvl1pPr>
            <a:lvl2pPr marL="457200" indent="0" algn="ctr">
              <a:buNone/>
              <a:defRPr b="1" i="0">
                <a:latin typeface="Times New Roman" charset="0"/>
                <a:ea typeface="Times New Roman" charset="0"/>
                <a:cs typeface="Times New Roman" charset="0"/>
              </a:defRPr>
            </a:lvl2pPr>
            <a:lvl3pPr marL="914400" indent="0" algn="ctr">
              <a:buNone/>
              <a:defRPr b="1" i="0">
                <a:latin typeface="Times New Roman" charset="0"/>
                <a:ea typeface="Times New Roman" charset="0"/>
                <a:cs typeface="Times New Roman" charset="0"/>
              </a:defRPr>
            </a:lvl3pPr>
            <a:lvl4pPr marL="1371600" indent="0" algn="ctr">
              <a:buNone/>
              <a:defRPr b="1" i="0">
                <a:latin typeface="Times New Roman" charset="0"/>
                <a:ea typeface="Times New Roman" charset="0"/>
                <a:cs typeface="Times New Roman" charset="0"/>
              </a:defRPr>
            </a:lvl4pPr>
            <a:lvl5pPr marL="1828800" indent="0" algn="ctr">
              <a:buNone/>
              <a:defRPr b="1" i="0">
                <a:latin typeface="Times New Roman" charset="0"/>
                <a:ea typeface="Times New Roman" charset="0"/>
                <a:cs typeface="Times New Roman" charset="0"/>
              </a:defRPr>
            </a:lvl5pPr>
          </a:lstStyle>
          <a:p>
            <a:pPr lvl="0"/>
            <a:r>
              <a:rPr lang="en-US" dirty="0"/>
              <a:t>Third Edition</a:t>
            </a:r>
          </a:p>
        </p:txBody>
      </p:sp>
      <p:sp>
        <p:nvSpPr>
          <p:cNvPr id="5" name="Author"/>
          <p:cNvSpPr>
            <a:spLocks noGrp="1"/>
          </p:cNvSpPr>
          <p:nvPr>
            <p:ph sz="quarter" idx="22" hasCustomPrompt="1"/>
          </p:nvPr>
        </p:nvSpPr>
        <p:spPr>
          <a:xfrm>
            <a:off x="152400" y="2363724"/>
            <a:ext cx="8839200" cy="685800"/>
          </a:xfrm>
          <a:prstGeom prst="rect">
            <a:avLst/>
          </a:prstGeom>
        </p:spPr>
        <p:txBody>
          <a:bodyPr/>
          <a:lstStyle>
            <a:lvl1pPr marL="0" indent="0" algn="ctr">
              <a:buNone/>
              <a:defRPr b="0" i="0">
                <a:solidFill>
                  <a:schemeClr val="accent2"/>
                </a:solidFill>
                <a:latin typeface="Times New Roman" charset="0"/>
                <a:ea typeface="Times New Roman" charset="0"/>
                <a:cs typeface="Times New Roman" charset="0"/>
              </a:defRPr>
            </a:lvl1pPr>
          </a:lstStyle>
          <a:p>
            <a:pPr lvl="0"/>
            <a:r>
              <a:rPr lang="en-US" dirty="0"/>
              <a:t>David Klein</a:t>
            </a:r>
          </a:p>
        </p:txBody>
      </p:sp>
      <p:sp>
        <p:nvSpPr>
          <p:cNvPr id="29" name="CN"/>
          <p:cNvSpPr>
            <a:spLocks noGrp="1"/>
          </p:cNvSpPr>
          <p:nvPr>
            <p:ph sz="quarter" idx="19" hasCustomPrompt="1"/>
          </p:nvPr>
        </p:nvSpPr>
        <p:spPr>
          <a:xfrm>
            <a:off x="152400" y="3733800"/>
            <a:ext cx="8839200" cy="533400"/>
          </a:xfrm>
          <a:prstGeom prst="rect">
            <a:avLst/>
          </a:prstGeom>
        </p:spPr>
        <p:txBody>
          <a:bodyPr/>
          <a:lstStyle>
            <a:lvl1pPr marL="0" indent="0" algn="ctr">
              <a:buNone/>
              <a:defRPr sz="4000" b="1" i="0" baseline="0">
                <a:solidFill>
                  <a:srgbClr val="007787"/>
                </a:solidFill>
                <a:latin typeface="Times New Roman" charset="0"/>
                <a:ea typeface="Times New Roman" charset="0"/>
                <a:cs typeface="Times New Roman" charset="0"/>
              </a:defRPr>
            </a:lvl1pPr>
          </a:lstStyle>
          <a:p>
            <a:pPr lvl="0"/>
            <a:r>
              <a:rPr lang="en-US" dirty="0"/>
              <a:t>Chapter 1</a:t>
            </a:r>
          </a:p>
        </p:txBody>
      </p:sp>
      <p:sp>
        <p:nvSpPr>
          <p:cNvPr id="31" name="CT"/>
          <p:cNvSpPr>
            <a:spLocks noGrp="1"/>
          </p:cNvSpPr>
          <p:nvPr>
            <p:ph sz="quarter" idx="20" hasCustomPrompt="1"/>
          </p:nvPr>
        </p:nvSpPr>
        <p:spPr>
          <a:xfrm>
            <a:off x="152400" y="4267200"/>
            <a:ext cx="8839200" cy="2438400"/>
          </a:xfrm>
          <a:prstGeom prst="rect">
            <a:avLst/>
          </a:prstGeom>
        </p:spPr>
        <p:txBody>
          <a:bodyPr anchor="ctr"/>
          <a:lstStyle>
            <a:lvl1pPr marL="0" indent="0" algn="ctr">
              <a:buNone/>
              <a:defRPr sz="3800" b="0" i="0">
                <a:latin typeface="Times New Roman" charset="0"/>
                <a:ea typeface="Times New Roman" charset="0"/>
                <a:cs typeface="Times New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Chapter Title</a:t>
            </a:r>
          </a:p>
        </p:txBody>
      </p:sp>
      <p:sp>
        <p:nvSpPr>
          <p:cNvPr id="4" name="Content Placeholder 3"/>
          <p:cNvSpPr>
            <a:spLocks noGrp="1"/>
          </p:cNvSpPr>
          <p:nvPr>
            <p:ph sz="quarter" idx="23" hasCustomPrompt="1"/>
          </p:nvPr>
        </p:nvSpPr>
        <p:spPr>
          <a:xfrm>
            <a:off x="1568918" y="6248400"/>
            <a:ext cx="6584482" cy="457200"/>
          </a:xfrm>
          <a:prstGeom prst="rect">
            <a:avLst/>
          </a:prstGeom>
        </p:spPr>
        <p:txBody>
          <a:bodyPr/>
          <a:lstStyle>
            <a:lvl1pPr marL="0" indent="0">
              <a:buNone/>
              <a:defRPr/>
            </a:lvl1pPr>
          </a:lstStyle>
          <a:p>
            <a:pPr lvl="0"/>
            <a:r>
              <a:rPr lang="en-US" dirty="0"/>
              <a:t>Copyright ©2019 John Wiley &amp; Sons, Inc.</a:t>
            </a:r>
          </a:p>
        </p:txBody>
      </p:sp>
      <p:sp>
        <p:nvSpPr>
          <p:cNvPr id="6" name="Content Placeholder 5"/>
          <p:cNvSpPr>
            <a:spLocks noGrp="1"/>
          </p:cNvSpPr>
          <p:nvPr>
            <p:ph sz="quarter" idx="24"/>
          </p:nvPr>
        </p:nvSpPr>
        <p:spPr>
          <a:xfrm>
            <a:off x="152400" y="6092825"/>
            <a:ext cx="8839200" cy="273050"/>
          </a:xfrm>
          <a:prstGeom prst="rect">
            <a:avLst/>
          </a:prstGeom>
        </p:spPr>
        <p:txBody>
          <a:bodyPr/>
          <a:lstStyle>
            <a:lvl1pPr marL="0" indent="0">
              <a:buNone/>
              <a:defRPr/>
            </a:lvl1pPr>
          </a:lstStyle>
          <a:p>
            <a:pPr lvl="0"/>
            <a:endParaRPr lang="en-US" dirty="0"/>
          </a:p>
        </p:txBody>
      </p:sp>
    </p:spTree>
    <p:extLst>
      <p:ext uri="{BB962C8B-B14F-4D97-AF65-F5344CB8AC3E}">
        <p14:creationId xmlns:p14="http://schemas.microsoft.com/office/powerpoint/2010/main" val="1908551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C038FED-6BF6-AB44-9A08-55D37B5C3CD2}"/>
              </a:ext>
            </a:extLst>
          </p:cNvPr>
          <p:cNvSpPr>
            <a:spLocks noGrp="1"/>
          </p:cNvSpPr>
          <p:nvPr>
            <p:ph type="title" hasCustomPrompt="1"/>
          </p:nvPr>
        </p:nvSpPr>
        <p:spPr>
          <a:xfrm>
            <a:off x="514351" y="460259"/>
            <a:ext cx="8115301" cy="448733"/>
          </a:xfrm>
          <a:prstGeom prst="rect">
            <a:avLst/>
          </a:prstGeom>
        </p:spPr>
        <p:txBody>
          <a:bodyPr anchor="ctr">
            <a:normAutofit/>
          </a:bodyPr>
          <a:lstStyle>
            <a:lvl1pPr>
              <a:defRPr sz="1875" b="1">
                <a:solidFill>
                  <a:schemeClr val="tx2"/>
                </a:solidFill>
              </a:defRPr>
            </a:lvl1pPr>
          </a:lstStyle>
          <a:p>
            <a:r>
              <a:rPr lang="en-US" dirty="0"/>
              <a:t>Click to Add Section Heading</a:t>
            </a:r>
          </a:p>
        </p:txBody>
      </p:sp>
      <p:sp>
        <p:nvSpPr>
          <p:cNvPr id="6" name="LOH">
            <a:extLst>
              <a:ext uri="{FF2B5EF4-FFF2-40B4-BE49-F238E27FC236}">
                <a16:creationId xmlns:a16="http://schemas.microsoft.com/office/drawing/2014/main" id="{49E9A051-991C-0F46-BAA2-7226FFD829BB}"/>
              </a:ext>
            </a:extLst>
          </p:cNvPr>
          <p:cNvSpPr>
            <a:spLocks noGrp="1"/>
          </p:cNvSpPr>
          <p:nvPr>
            <p:ph sz="quarter" idx="12" hasCustomPrompt="1"/>
          </p:nvPr>
        </p:nvSpPr>
        <p:spPr>
          <a:xfrm>
            <a:off x="0" y="908989"/>
            <a:ext cx="9144000" cy="576072"/>
          </a:xfrm>
          <a:prstGeom prst="rect">
            <a:avLst/>
          </a:prstGeom>
          <a:solidFill>
            <a:srgbClr val="E2F3F8"/>
          </a:solidFill>
        </p:spPr>
        <p:txBody>
          <a:bodyPr tIns="228600" anchor="t">
            <a:normAutofit/>
          </a:bodyPr>
          <a:lstStyle>
            <a:lvl1pPr marL="514350" indent="0">
              <a:buNone/>
              <a:defRPr sz="2400" b="1">
                <a:solidFill>
                  <a:schemeClr val="accent2"/>
                </a:solidFill>
              </a:defRPr>
            </a:lvl1pPr>
          </a:lstStyle>
          <a:p>
            <a:pPr lvl="0"/>
            <a:r>
              <a:rPr lang="en-US" dirty="0"/>
              <a:t>LEARNING OBJECTIVE</a:t>
            </a:r>
          </a:p>
        </p:txBody>
      </p:sp>
      <p:sp>
        <p:nvSpPr>
          <p:cNvPr id="7" name="LO">
            <a:extLst>
              <a:ext uri="{FF2B5EF4-FFF2-40B4-BE49-F238E27FC236}">
                <a16:creationId xmlns:a16="http://schemas.microsoft.com/office/drawing/2014/main" id="{6B2BBFD0-F1EC-4C47-B12D-5C12ED25E097}"/>
              </a:ext>
            </a:extLst>
          </p:cNvPr>
          <p:cNvSpPr>
            <a:spLocks noGrp="1"/>
          </p:cNvSpPr>
          <p:nvPr>
            <p:ph sz="quarter" idx="13" hasCustomPrompt="1"/>
          </p:nvPr>
        </p:nvSpPr>
        <p:spPr>
          <a:xfrm>
            <a:off x="0" y="1485062"/>
            <a:ext cx="9144000" cy="576072"/>
          </a:xfrm>
          <a:prstGeom prst="rect">
            <a:avLst/>
          </a:prstGeom>
          <a:solidFill>
            <a:srgbClr val="E2F3F8"/>
          </a:solidFill>
        </p:spPr>
        <p:txBody>
          <a:bodyPr bIns="137160" anchor="t">
            <a:normAutofit/>
          </a:bodyPr>
          <a:lstStyle>
            <a:lvl1pPr marL="514350" indent="0">
              <a:buNone/>
              <a:defRPr sz="2800" b="1"/>
            </a:lvl1pPr>
          </a:lstStyle>
          <a:p>
            <a:pPr lvl="0"/>
            <a:r>
              <a:rPr lang="en-US" b="1" dirty="0"/>
              <a:t>Click to add learning objective</a:t>
            </a:r>
            <a:endParaRPr lang="en-US" dirty="0"/>
          </a:p>
        </p:txBody>
      </p:sp>
      <p:sp>
        <p:nvSpPr>
          <p:cNvPr id="9" name="Content Placeholder ">
            <a:extLst>
              <a:ext uri="{FF2B5EF4-FFF2-40B4-BE49-F238E27FC236}">
                <a16:creationId xmlns:a16="http://schemas.microsoft.com/office/drawing/2014/main" id="{65D5B835-3B9C-E14E-A29A-0724ED8AF90D}"/>
              </a:ext>
            </a:extLst>
          </p:cNvPr>
          <p:cNvSpPr>
            <a:spLocks noGrp="1"/>
          </p:cNvSpPr>
          <p:nvPr>
            <p:ph sz="quarter" idx="14" hasCustomPrompt="1"/>
          </p:nvPr>
        </p:nvSpPr>
        <p:spPr>
          <a:xfrm>
            <a:off x="513862" y="2441984"/>
            <a:ext cx="8115301" cy="3795530"/>
          </a:xfrm>
          <a:prstGeom prst="rect">
            <a:avLst/>
          </a:prstGeom>
        </p:spPr>
        <p:txBody>
          <a:bodyPr>
            <a:normAutofit/>
          </a:bodyPr>
          <a:lstStyle>
            <a:lvl1pPr marL="0" indent="0">
              <a:spcBef>
                <a:spcPts val="1000"/>
              </a:spcBef>
              <a:buNone/>
              <a:defRPr sz="2800"/>
            </a:lvl1pPr>
          </a:lstStyle>
          <a:p>
            <a:pPr lvl="0"/>
            <a:r>
              <a:rPr lang="en-US" dirty="0"/>
              <a:t>Click to add text or image</a:t>
            </a:r>
          </a:p>
        </p:txBody>
      </p:sp>
      <p:sp>
        <p:nvSpPr>
          <p:cNvPr id="8" name="LON">
            <a:extLst>
              <a:ext uri="{FF2B5EF4-FFF2-40B4-BE49-F238E27FC236}">
                <a16:creationId xmlns:a16="http://schemas.microsoft.com/office/drawing/2014/main" id="{0165F52E-6DB2-1947-9EBF-D8C707B6D127}"/>
              </a:ext>
            </a:extLst>
          </p:cNvPr>
          <p:cNvSpPr>
            <a:spLocks noGrp="1"/>
          </p:cNvSpPr>
          <p:nvPr>
            <p:ph sz="quarter" idx="16" hasCustomPrompt="1"/>
          </p:nvPr>
        </p:nvSpPr>
        <p:spPr>
          <a:xfrm>
            <a:off x="7984966" y="6501421"/>
            <a:ext cx="749300" cy="365125"/>
          </a:xfrm>
          <a:prstGeom prst="rect">
            <a:avLst/>
          </a:prstGeom>
        </p:spPr>
        <p:txBody>
          <a:bodyPr anchor="ctr">
            <a:normAutofit/>
          </a:bodyPr>
          <a:lstStyle>
            <a:lvl1pPr marL="0" indent="0" algn="r">
              <a:buNone/>
              <a:defRPr sz="1200">
                <a:solidFill>
                  <a:schemeClr val="bg1"/>
                </a:solidFill>
              </a:defRPr>
            </a:lvl1pPr>
          </a:lstStyle>
          <a:p>
            <a:pPr lvl="0"/>
            <a:r>
              <a:rPr lang="en-US" dirty="0"/>
              <a:t>LO #</a:t>
            </a:r>
          </a:p>
        </p:txBody>
      </p:sp>
      <p:sp>
        <p:nvSpPr>
          <p:cNvPr id="10" name="TextBox 9">
            <a:extLst>
              <a:ext uri="{FF2B5EF4-FFF2-40B4-BE49-F238E27FC236}">
                <a16:creationId xmlns:a16="http://schemas.microsoft.com/office/drawing/2014/main" id="{D2F23F0A-7BBC-4B09-9120-0ACB05B02CDD}"/>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11" name="Slide Number Placeholder 5">
            <a:extLst>
              <a:ext uri="{FF2B5EF4-FFF2-40B4-BE49-F238E27FC236}">
                <a16:creationId xmlns:a16="http://schemas.microsoft.com/office/drawing/2014/main" id="{525D0B92-A301-4657-A9BE-119C2B301B3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8D18A044-F3FC-4436-9131-8EAFA122E5BA}"/>
              </a:ext>
            </a:extLst>
          </p:cNvPr>
          <p:cNvSpPr>
            <a:spLocks noGrp="1"/>
          </p:cNvSpPr>
          <p:nvPr>
            <p:ph type="pic" sz="quarter" idx="17"/>
          </p:nvPr>
        </p:nvSpPr>
        <p:spPr>
          <a:xfrm>
            <a:off x="5476875" y="3316288"/>
            <a:ext cx="2689225" cy="1139825"/>
          </a:xfrm>
        </p:spPr>
        <p:txBody>
          <a:bodyPr/>
          <a:lstStyle/>
          <a:p>
            <a:endParaRPr lang="en-IN" dirty="0"/>
          </a:p>
        </p:txBody>
      </p:sp>
      <p:sp>
        <p:nvSpPr>
          <p:cNvPr id="12" name="Content Placeholder 11">
            <a:extLst>
              <a:ext uri="{FF2B5EF4-FFF2-40B4-BE49-F238E27FC236}">
                <a16:creationId xmlns:a16="http://schemas.microsoft.com/office/drawing/2014/main" id="{420A5094-D975-49EB-B2AC-619DCA221B7F}"/>
              </a:ext>
            </a:extLst>
          </p:cNvPr>
          <p:cNvSpPr>
            <a:spLocks noGrp="1"/>
          </p:cNvSpPr>
          <p:nvPr>
            <p:ph sz="quarter" idx="18"/>
          </p:nvPr>
        </p:nvSpPr>
        <p:spPr>
          <a:xfrm>
            <a:off x="609600" y="4837113"/>
            <a:ext cx="3810000" cy="77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72917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Opener: author at bottom with cover image">
    <p:spTree>
      <p:nvGrpSpPr>
        <p:cNvPr id="1" name=""/>
        <p:cNvGrpSpPr/>
        <p:nvPr/>
      </p:nvGrpSpPr>
      <p:grpSpPr>
        <a:xfrm>
          <a:off x="0" y="0"/>
          <a:ext cx="0" cy="0"/>
          <a:chOff x="0" y="0"/>
          <a:chExt cx="0" cy="0"/>
        </a:xfrm>
      </p:grpSpPr>
      <p:sp>
        <p:nvSpPr>
          <p:cNvPr id="4" name="CN">
            <a:extLst>
              <a:ext uri="{FF2B5EF4-FFF2-40B4-BE49-F238E27FC236}">
                <a16:creationId xmlns:a16="http://schemas.microsoft.com/office/drawing/2014/main" id="{0BAE0954-7993-BF44-B26B-B5E3A7B6D192}"/>
              </a:ext>
            </a:extLst>
          </p:cNvPr>
          <p:cNvSpPr>
            <a:spLocks noGrp="1"/>
          </p:cNvSpPr>
          <p:nvPr>
            <p:ph sz="quarter" idx="25" hasCustomPrompt="1"/>
          </p:nvPr>
        </p:nvSpPr>
        <p:spPr>
          <a:xfrm>
            <a:off x="2971800" y="228600"/>
            <a:ext cx="5830888" cy="532341"/>
          </a:xfrm>
          <a:prstGeom prst="rect">
            <a:avLst/>
          </a:prstGeom>
        </p:spPr>
        <p:txBody>
          <a:bodyPr>
            <a:noAutofit/>
          </a:bodyPr>
          <a:lstStyle>
            <a:lvl1pPr marL="0" indent="0" algn="ctr">
              <a:buNone/>
              <a:defRPr sz="2300" b="1" spc="225">
                <a:solidFill>
                  <a:schemeClr val="accent2"/>
                </a:solidFill>
              </a:defRPr>
            </a:lvl1pPr>
            <a:lvl2pPr marL="253746" indent="0" algn="ctr">
              <a:buNone/>
              <a:defRPr>
                <a:solidFill>
                  <a:schemeClr val="accent1"/>
                </a:solidFill>
              </a:defRPr>
            </a:lvl2pPr>
            <a:lvl3pPr marL="480060" indent="0" algn="ctr">
              <a:buNone/>
              <a:defRPr>
                <a:solidFill>
                  <a:schemeClr val="accent1"/>
                </a:solidFill>
              </a:defRPr>
            </a:lvl3pPr>
            <a:lvl4pPr marL="685800" indent="0" algn="ctr">
              <a:buNone/>
              <a:defRPr>
                <a:solidFill>
                  <a:schemeClr val="accent1"/>
                </a:solidFill>
              </a:defRPr>
            </a:lvl4pPr>
            <a:lvl5pPr marL="891540" indent="0" algn="ctr">
              <a:buNone/>
              <a:defRPr>
                <a:solidFill>
                  <a:schemeClr val="accent1"/>
                </a:solidFill>
              </a:defRPr>
            </a:lvl5pPr>
          </a:lstStyle>
          <a:p>
            <a:pPr lvl="0"/>
            <a:r>
              <a:rPr lang="en-US" dirty="0"/>
              <a:t>CHAPTER 1</a:t>
            </a:r>
          </a:p>
        </p:txBody>
      </p:sp>
      <p:sp>
        <p:nvSpPr>
          <p:cNvPr id="13" name="CT">
            <a:extLst>
              <a:ext uri="{FF2B5EF4-FFF2-40B4-BE49-F238E27FC236}">
                <a16:creationId xmlns:a16="http://schemas.microsoft.com/office/drawing/2014/main" id="{A0488DDF-7F81-C647-968D-1B7CBA6AB5FC}"/>
              </a:ext>
            </a:extLst>
          </p:cNvPr>
          <p:cNvSpPr>
            <a:spLocks noGrp="1"/>
          </p:cNvSpPr>
          <p:nvPr>
            <p:ph sz="quarter" idx="26" hasCustomPrompt="1"/>
          </p:nvPr>
        </p:nvSpPr>
        <p:spPr>
          <a:xfrm>
            <a:off x="2971800" y="760944"/>
            <a:ext cx="5830888" cy="2286001"/>
          </a:xfrm>
          <a:prstGeom prst="rect">
            <a:avLst/>
          </a:prstGeom>
        </p:spPr>
        <p:txBody>
          <a:bodyPr anchor="ctr">
            <a:normAutofit/>
          </a:bodyPr>
          <a:lstStyle>
            <a:lvl1pPr marL="0" indent="0" algn="ctr">
              <a:buNone/>
              <a:defRPr sz="38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Click to Edit Chapter Title</a:t>
            </a:r>
          </a:p>
        </p:txBody>
      </p:sp>
      <p:sp>
        <p:nvSpPr>
          <p:cNvPr id="2" name="Title">
            <a:extLst>
              <a:ext uri="{FF2B5EF4-FFF2-40B4-BE49-F238E27FC236}">
                <a16:creationId xmlns:a16="http://schemas.microsoft.com/office/drawing/2014/main" id="{D4299543-EA93-204D-A71A-CDEF1C90B988}"/>
              </a:ext>
            </a:extLst>
          </p:cNvPr>
          <p:cNvSpPr>
            <a:spLocks noGrp="1"/>
          </p:cNvSpPr>
          <p:nvPr>
            <p:ph type="title" hasCustomPrompt="1"/>
          </p:nvPr>
        </p:nvSpPr>
        <p:spPr>
          <a:xfrm>
            <a:off x="332509" y="3506267"/>
            <a:ext cx="8470670" cy="1522941"/>
          </a:xfrm>
          <a:prstGeom prst="rect">
            <a:avLst/>
          </a:prstGeom>
        </p:spPr>
        <p:txBody>
          <a:bodyPr anchor="ctr">
            <a:normAutofit/>
          </a:bodyPr>
          <a:lstStyle>
            <a:lvl1pPr algn="ctr">
              <a:defRPr sz="6200" b="0" i="0">
                <a:solidFill>
                  <a:schemeClr val="tx1"/>
                </a:solidFill>
                <a:latin typeface="Calibri" panose="020F0502020204030204" pitchFamily="34" charset="0"/>
                <a:cs typeface="Calibri" panose="020F0502020204030204" pitchFamily="34" charset="0"/>
              </a:defRPr>
            </a:lvl1pPr>
          </a:lstStyle>
          <a:p>
            <a:r>
              <a:rPr lang="en-US" dirty="0"/>
              <a:t>Click to Edit Book Title</a:t>
            </a:r>
          </a:p>
        </p:txBody>
      </p:sp>
      <p:sp>
        <p:nvSpPr>
          <p:cNvPr id="15" name="Edition">
            <a:extLst>
              <a:ext uri="{FF2B5EF4-FFF2-40B4-BE49-F238E27FC236}">
                <a16:creationId xmlns:a16="http://schemas.microsoft.com/office/drawing/2014/main" id="{357E9F03-19DB-C04A-9554-E5165B81BE98}"/>
              </a:ext>
            </a:extLst>
          </p:cNvPr>
          <p:cNvSpPr>
            <a:spLocks noGrp="1"/>
          </p:cNvSpPr>
          <p:nvPr>
            <p:ph sz="quarter" idx="27" hasCustomPrompt="1"/>
          </p:nvPr>
        </p:nvSpPr>
        <p:spPr>
          <a:xfrm>
            <a:off x="331788" y="4789320"/>
            <a:ext cx="8470900" cy="674306"/>
          </a:xfrm>
          <a:prstGeom prst="rect">
            <a:avLst/>
          </a:prstGeom>
        </p:spPr>
        <p:txBody>
          <a:bodyPr>
            <a:noAutofit/>
          </a:bodyPr>
          <a:lstStyle>
            <a:lvl1pPr marL="0" indent="0" algn="ctr">
              <a:buNone/>
              <a:defRPr sz="2400" b="0" i="0">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Third Edition</a:t>
            </a:r>
          </a:p>
        </p:txBody>
      </p:sp>
      <p:sp>
        <p:nvSpPr>
          <p:cNvPr id="17" name="Author">
            <a:extLst>
              <a:ext uri="{FF2B5EF4-FFF2-40B4-BE49-F238E27FC236}">
                <a16:creationId xmlns:a16="http://schemas.microsoft.com/office/drawing/2014/main" id="{0C002D38-323C-0040-8548-6C0885CCDA25}"/>
              </a:ext>
            </a:extLst>
          </p:cNvPr>
          <p:cNvSpPr>
            <a:spLocks noGrp="1"/>
          </p:cNvSpPr>
          <p:nvPr>
            <p:ph sz="quarter" idx="28" hasCustomPrompt="1"/>
          </p:nvPr>
        </p:nvSpPr>
        <p:spPr>
          <a:xfrm>
            <a:off x="331788" y="5600878"/>
            <a:ext cx="8470900" cy="547398"/>
          </a:xfrm>
          <a:prstGeom prst="rect">
            <a:avLst/>
          </a:prstGeom>
        </p:spPr>
        <p:txBody>
          <a:bodyPr>
            <a:normAutofit/>
          </a:bodyPr>
          <a:lstStyle>
            <a:lvl1pPr marL="0" indent="0" algn="ctr">
              <a:buNone/>
              <a:defRPr sz="3300" b="0" i="0">
                <a:solidFill>
                  <a:schemeClr val="accent3"/>
                </a:solidFill>
                <a:latin typeface="Calibri Light" panose="020F0302020204030204" pitchFamily="34" charset="0"/>
                <a:cs typeface="Calibri Light" panose="020F0302020204030204" pitchFamily="34" charset="0"/>
              </a:defRPr>
            </a:lvl1pPr>
            <a:lvl2pPr marL="253746" indent="0" algn="ctr">
              <a:buNone/>
              <a:defRPr/>
            </a:lvl2pPr>
            <a:lvl3pPr marL="480060" indent="0" algn="ctr">
              <a:buNone/>
              <a:defRPr/>
            </a:lvl3pPr>
            <a:lvl4pPr marL="685800" indent="0" algn="ctr">
              <a:buNone/>
              <a:defRPr/>
            </a:lvl4pPr>
            <a:lvl5pPr marL="891540" indent="0" algn="ctr">
              <a:buNone/>
              <a:defRPr/>
            </a:lvl5pPr>
          </a:lstStyle>
          <a:p>
            <a:pPr lvl="0"/>
            <a:r>
              <a:rPr lang="en-US" dirty="0"/>
              <a:t>David Klein</a:t>
            </a:r>
          </a:p>
        </p:txBody>
      </p:sp>
      <p:sp>
        <p:nvSpPr>
          <p:cNvPr id="11" name="Cover image">
            <a:extLst>
              <a:ext uri="{FF2B5EF4-FFF2-40B4-BE49-F238E27FC236}">
                <a16:creationId xmlns:a16="http://schemas.microsoft.com/office/drawing/2014/main" id="{399A8AAF-2AC9-F644-96AD-94B478294DA4}"/>
              </a:ext>
            </a:extLst>
          </p:cNvPr>
          <p:cNvSpPr>
            <a:spLocks noGrp="1"/>
          </p:cNvSpPr>
          <p:nvPr>
            <p:ph type="pic" sz="quarter" idx="24" hasCustomPrompt="1"/>
          </p:nvPr>
        </p:nvSpPr>
        <p:spPr>
          <a:xfrm>
            <a:off x="381002" y="251263"/>
            <a:ext cx="2257257" cy="2647723"/>
          </a:xfrm>
          <a:prstGeom prst="rect">
            <a:avLst/>
          </a:prstGeom>
          <a:solidFill>
            <a:schemeClr val="bg2"/>
          </a:solidFill>
          <a:ln w="6350">
            <a:solidFill>
              <a:schemeClr val="bg1">
                <a:lumMod val="50000"/>
              </a:schemeClr>
            </a:solidFill>
          </a:ln>
        </p:spPr>
        <p:txBody>
          <a:bodyPr anchor="ctr"/>
          <a:lstStyle>
            <a:lvl1pPr marL="0" indent="0" algn="ctr">
              <a:buNone/>
              <a:defRPr sz="1500"/>
            </a:lvl1pPr>
          </a:lstStyle>
          <a:p>
            <a:r>
              <a:rPr lang="en-US" dirty="0"/>
              <a:t>Click to</a:t>
            </a:r>
            <a:br>
              <a:rPr lang="en-US" dirty="0"/>
            </a:br>
            <a:r>
              <a:rPr lang="en-US" dirty="0"/>
              <a:t>Add Cover Image</a:t>
            </a:r>
          </a:p>
        </p:txBody>
      </p:sp>
      <p:pic>
        <p:nvPicPr>
          <p:cNvPr id="20" name="Logo" descr="Wiley logo">
            <a:extLst>
              <a:ext uri="{FF2B5EF4-FFF2-40B4-BE49-F238E27FC236}">
                <a16:creationId xmlns:a16="http://schemas.microsoft.com/office/drawing/2014/main" id="{DAEB67BC-A31C-704E-B58E-BAA223487402}"/>
              </a:ext>
            </a:extLst>
          </p:cNvPr>
          <p:cNvPicPr>
            <a:picLocks noChangeAspect="1"/>
          </p:cNvPicPr>
          <p:nvPr userDrawn="1"/>
        </p:nvPicPr>
        <p:blipFill>
          <a:blip r:embed="rId2"/>
          <a:stretch>
            <a:fillRect/>
          </a:stretch>
        </p:blipFill>
        <p:spPr>
          <a:xfrm>
            <a:off x="340822" y="6501724"/>
            <a:ext cx="914400" cy="192617"/>
          </a:xfrm>
          <a:prstGeom prst="rect">
            <a:avLst/>
          </a:prstGeom>
        </p:spPr>
      </p:pic>
      <p:sp>
        <p:nvSpPr>
          <p:cNvPr id="21" name="Invisible animation alert">
            <a:extLst>
              <a:ext uri="{FF2B5EF4-FFF2-40B4-BE49-F238E27FC236}">
                <a16:creationId xmlns:a16="http://schemas.microsoft.com/office/drawing/2014/main" id="{995F79C4-4323-0345-9D75-F40C6CDED105}"/>
              </a:ext>
            </a:extLst>
          </p:cNvPr>
          <p:cNvSpPr>
            <a:spLocks noGrp="1"/>
          </p:cNvSpPr>
          <p:nvPr>
            <p:ph sz="quarter" idx="29" hasCustomPrompt="1"/>
          </p:nvPr>
        </p:nvSpPr>
        <p:spPr>
          <a:xfrm>
            <a:off x="1453897" y="6530050"/>
            <a:ext cx="7349282" cy="277812"/>
          </a:xfrm>
          <a:prstGeom prst="rect">
            <a:avLst/>
          </a:prstGeom>
        </p:spPr>
        <p:txBody>
          <a:bodyPr>
            <a:noAutofit/>
          </a:bodyPr>
          <a:lstStyle>
            <a:lvl1pPr marL="0" indent="0" algn="r">
              <a:buNone/>
              <a:defRPr sz="1200"/>
            </a:lvl1pPr>
            <a:lvl2pPr marL="253746" indent="0">
              <a:buNone/>
              <a:defRPr sz="900"/>
            </a:lvl2pPr>
            <a:lvl3pPr marL="480060" indent="0">
              <a:buNone/>
              <a:defRPr sz="900"/>
            </a:lvl3pPr>
            <a:lvl4pPr marL="685800" indent="0">
              <a:buNone/>
              <a:defRPr sz="900"/>
            </a:lvl4pPr>
            <a:lvl5pPr marL="891540" indent="0">
              <a:buNone/>
              <a:defRPr sz="900"/>
            </a:lvl5pPr>
          </a:lstStyle>
          <a:p>
            <a:pPr lvl="0"/>
            <a:r>
              <a:rPr lang="en-US" dirty="0"/>
              <a:t>Invisible animation alert</a:t>
            </a:r>
          </a:p>
        </p:txBody>
      </p:sp>
      <p:grpSp>
        <p:nvGrpSpPr>
          <p:cNvPr id="12" name="Decorative">
            <a:extLst>
              <a:ext uri="{FF2B5EF4-FFF2-40B4-BE49-F238E27FC236}">
                <a16:creationId xmlns:a16="http://schemas.microsoft.com/office/drawing/2014/main" id="{9333E768-1E6A-5946-86E8-E384A09C91A6}"/>
              </a:ext>
              <a:ext uri="{C183D7F6-B498-43B3-948B-1728B52AA6E4}">
                <adec:decorative xmlns:adec="http://schemas.microsoft.com/office/drawing/2017/decorative" val="1"/>
              </a:ext>
            </a:extLst>
          </p:cNvPr>
          <p:cNvGrpSpPr/>
          <p:nvPr userDrawn="1"/>
        </p:nvGrpSpPr>
        <p:grpSpPr>
          <a:xfrm>
            <a:off x="0" y="3075637"/>
            <a:ext cx="9144000" cy="347472"/>
            <a:chOff x="0" y="3089817"/>
            <a:chExt cx="12192000" cy="347472"/>
          </a:xfrm>
        </p:grpSpPr>
        <p:sp>
          <p:nvSpPr>
            <p:cNvPr id="14" name="Rectangle">
              <a:extLst>
                <a:ext uri="{FF2B5EF4-FFF2-40B4-BE49-F238E27FC236}">
                  <a16:creationId xmlns:a16="http://schemas.microsoft.com/office/drawing/2014/main" id="{6A9D3241-01B8-CF4F-A8DE-ED3E0B403D8E}"/>
                </a:ext>
              </a:extLst>
            </p:cNvPr>
            <p:cNvSpPr/>
            <p:nvPr userDrawn="1"/>
          </p:nvSpPr>
          <p:spPr>
            <a:xfrm>
              <a:off x="347472" y="3089817"/>
              <a:ext cx="11497056" cy="347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a:extLst>
                <a:ext uri="{FF2B5EF4-FFF2-40B4-BE49-F238E27FC236}">
                  <a16:creationId xmlns:a16="http://schemas.microsoft.com/office/drawing/2014/main" id="{6ED2EEB2-DB69-744E-9E6C-C6C37A29636E}"/>
                </a:ext>
              </a:extLst>
            </p:cNvPr>
            <p:cNvSpPr/>
            <p:nvPr userDrawn="1"/>
          </p:nvSpPr>
          <p:spPr>
            <a:xfrm>
              <a:off x="0"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a:extLst>
                <a:ext uri="{FF2B5EF4-FFF2-40B4-BE49-F238E27FC236}">
                  <a16:creationId xmlns:a16="http://schemas.microsoft.com/office/drawing/2014/main" id="{306368B5-3288-AC43-8ED2-6589E5D1F9D1}"/>
                </a:ext>
              </a:extLst>
            </p:cNvPr>
            <p:cNvSpPr/>
            <p:nvPr userDrawn="1"/>
          </p:nvSpPr>
          <p:spPr>
            <a:xfrm>
              <a:off x="11844528" y="3089817"/>
              <a:ext cx="34747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6661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8D211-EE64-A49E-6F40-43A88335DE53}"/>
              </a:ext>
            </a:extLst>
          </p:cNvPr>
          <p:cNvSpPr/>
          <p:nvPr userDrawn="1"/>
        </p:nvSpPr>
        <p:spPr>
          <a:xfrm>
            <a:off x="0" y="-12081"/>
            <a:ext cx="9144000" cy="1505065"/>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A56CA-493A-3643-B396-BE97A7E9E9A7}"/>
              </a:ext>
            </a:extLst>
          </p:cNvPr>
          <p:cNvSpPr>
            <a:spLocks noGrp="1"/>
          </p:cNvSpPr>
          <p:nvPr>
            <p:ph type="title"/>
          </p:nvPr>
        </p:nvSpPr>
        <p:spPr/>
        <p:txBody>
          <a:bodyPr/>
          <a:lstStyle>
            <a:lvl1pPr>
              <a:defRPr b="1">
                <a:solidFill>
                  <a:schemeClr val="bg1"/>
                </a:solidFill>
              </a:defRPr>
            </a:lvl1pPr>
          </a:lstStyle>
          <a:p>
            <a:r>
              <a:rPr lang="en-US" dirty="0"/>
              <a:t>Click to edit Master title style</a:t>
            </a:r>
            <a:endParaRPr lang="en-IN" dirty="0"/>
          </a:p>
        </p:txBody>
      </p:sp>
      <p:sp>
        <p:nvSpPr>
          <p:cNvPr id="6" name="Content Placeholder 5">
            <a:extLst>
              <a:ext uri="{FF2B5EF4-FFF2-40B4-BE49-F238E27FC236}">
                <a16:creationId xmlns:a16="http://schemas.microsoft.com/office/drawing/2014/main" id="{9D0C43E4-6914-9962-E923-2079668AA487}"/>
              </a:ext>
            </a:extLst>
          </p:cNvPr>
          <p:cNvSpPr>
            <a:spLocks noGrp="1"/>
          </p:cNvSpPr>
          <p:nvPr>
            <p:ph sz="quarter" idx="10"/>
          </p:nvPr>
        </p:nvSpPr>
        <p:spPr>
          <a:xfrm>
            <a:off x="514350" y="1679575"/>
            <a:ext cx="8115300" cy="262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7">
            <a:extLst>
              <a:ext uri="{FF2B5EF4-FFF2-40B4-BE49-F238E27FC236}">
                <a16:creationId xmlns:a16="http://schemas.microsoft.com/office/drawing/2014/main" id="{3D40DEE4-EE99-6D9F-9E01-F55870187152}"/>
              </a:ext>
            </a:extLst>
          </p:cNvPr>
          <p:cNvSpPr>
            <a:spLocks noGrp="1"/>
          </p:cNvSpPr>
          <p:nvPr>
            <p:ph sz="quarter" idx="11"/>
          </p:nvPr>
        </p:nvSpPr>
        <p:spPr>
          <a:xfrm>
            <a:off x="514350" y="4494213"/>
            <a:ext cx="4259263"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Picture Placeholder 9">
            <a:extLst>
              <a:ext uri="{FF2B5EF4-FFF2-40B4-BE49-F238E27FC236}">
                <a16:creationId xmlns:a16="http://schemas.microsoft.com/office/drawing/2014/main" id="{054DD5AE-B1FE-9469-888F-A37FBFE70B98}"/>
              </a:ext>
            </a:extLst>
          </p:cNvPr>
          <p:cNvSpPr>
            <a:spLocks noGrp="1"/>
          </p:cNvSpPr>
          <p:nvPr>
            <p:ph type="pic" sz="quarter" idx="12"/>
          </p:nvPr>
        </p:nvSpPr>
        <p:spPr>
          <a:xfrm>
            <a:off x="5103813" y="4603750"/>
            <a:ext cx="2084387" cy="681038"/>
          </a:xfrm>
        </p:spPr>
        <p:txBody>
          <a:bodyPr/>
          <a:lstStyle/>
          <a:p>
            <a:endParaRPr lang="en-IN"/>
          </a:p>
        </p:txBody>
      </p:sp>
      <p:sp>
        <p:nvSpPr>
          <p:cNvPr id="12" name="Table Placeholder 11">
            <a:extLst>
              <a:ext uri="{FF2B5EF4-FFF2-40B4-BE49-F238E27FC236}">
                <a16:creationId xmlns:a16="http://schemas.microsoft.com/office/drawing/2014/main" id="{881DA401-4FE8-230F-BBAF-88A62BF55EBC}"/>
              </a:ext>
            </a:extLst>
          </p:cNvPr>
          <p:cNvSpPr>
            <a:spLocks noGrp="1"/>
          </p:cNvSpPr>
          <p:nvPr>
            <p:ph type="tbl" sz="quarter" idx="13"/>
          </p:nvPr>
        </p:nvSpPr>
        <p:spPr>
          <a:xfrm>
            <a:off x="6731000" y="5581650"/>
            <a:ext cx="2084388" cy="563563"/>
          </a:xfrm>
        </p:spPr>
        <p:txBody>
          <a:bodyPr/>
          <a:lstStyle/>
          <a:p>
            <a:endParaRPr lang="en-IN"/>
          </a:p>
        </p:txBody>
      </p:sp>
      <p:sp>
        <p:nvSpPr>
          <p:cNvPr id="5" name="Content Placeholder 4">
            <a:extLst>
              <a:ext uri="{FF2B5EF4-FFF2-40B4-BE49-F238E27FC236}">
                <a16:creationId xmlns:a16="http://schemas.microsoft.com/office/drawing/2014/main" id="{7849EE88-1B3B-302C-C6D2-77CF43D9C0D1}"/>
              </a:ext>
            </a:extLst>
          </p:cNvPr>
          <p:cNvSpPr>
            <a:spLocks noGrp="1"/>
          </p:cNvSpPr>
          <p:nvPr>
            <p:ph sz="quarter" idx="17"/>
          </p:nvPr>
        </p:nvSpPr>
        <p:spPr>
          <a:xfrm>
            <a:off x="7737475" y="4873625"/>
            <a:ext cx="892175" cy="7080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a:extLst>
              <a:ext uri="{FF2B5EF4-FFF2-40B4-BE49-F238E27FC236}">
                <a16:creationId xmlns:a16="http://schemas.microsoft.com/office/drawing/2014/main" id="{DF9996A2-90BC-DC5B-BDA7-F5B8A4ED916D}"/>
              </a:ext>
            </a:extLst>
          </p:cNvPr>
          <p:cNvSpPr>
            <a:spLocks noGrp="1"/>
          </p:cNvSpPr>
          <p:nvPr>
            <p:ph sz="quarter" idx="18"/>
          </p:nvPr>
        </p:nvSpPr>
        <p:spPr>
          <a:xfrm>
            <a:off x="8734425" y="4795838"/>
            <a:ext cx="34925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10">
            <a:extLst>
              <a:ext uri="{FF2B5EF4-FFF2-40B4-BE49-F238E27FC236}">
                <a16:creationId xmlns:a16="http://schemas.microsoft.com/office/drawing/2014/main" id="{2529724C-CE9F-8CBB-2E7E-560EE43F9F19}"/>
              </a:ext>
            </a:extLst>
          </p:cNvPr>
          <p:cNvSpPr>
            <a:spLocks noGrp="1"/>
          </p:cNvSpPr>
          <p:nvPr>
            <p:ph sz="quarter" idx="19"/>
          </p:nvPr>
        </p:nvSpPr>
        <p:spPr>
          <a:xfrm>
            <a:off x="8734425" y="5840413"/>
            <a:ext cx="409575" cy="60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EDF8354B-884A-629B-CDF3-29070AE3BFA1}"/>
              </a:ext>
            </a:extLst>
          </p:cNvPr>
          <p:cNvSpPr>
            <a:spLocks noGrp="1"/>
          </p:cNvSpPr>
          <p:nvPr>
            <p:ph sz="quarter" idx="26"/>
          </p:nvPr>
        </p:nvSpPr>
        <p:spPr>
          <a:xfrm>
            <a:off x="8928100" y="4046538"/>
            <a:ext cx="409575" cy="557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4DCFFF1C-616C-BFED-184D-5198E8496F54}"/>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14" name="Content Placeholder 13">
            <a:extLst>
              <a:ext uri="{FF2B5EF4-FFF2-40B4-BE49-F238E27FC236}">
                <a16:creationId xmlns:a16="http://schemas.microsoft.com/office/drawing/2014/main" id="{8D906DA4-2C93-8BB1-1690-BFA32A619526}"/>
              </a:ext>
            </a:extLst>
          </p:cNvPr>
          <p:cNvSpPr>
            <a:spLocks noGrp="1"/>
          </p:cNvSpPr>
          <p:nvPr>
            <p:ph sz="quarter" idx="27"/>
          </p:nvPr>
        </p:nvSpPr>
        <p:spPr>
          <a:xfrm>
            <a:off x="8928100" y="2760663"/>
            <a:ext cx="638175" cy="668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139300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All slides">
    <p:spTree>
      <p:nvGrpSpPr>
        <p:cNvPr id="1" name=""/>
        <p:cNvGrpSpPr/>
        <p:nvPr/>
      </p:nvGrpSpPr>
      <p:grpSpPr>
        <a:xfrm>
          <a:off x="0" y="0"/>
          <a:ext cx="0" cy="0"/>
          <a:chOff x="0" y="0"/>
          <a:chExt cx="0" cy="0"/>
        </a:xfrm>
      </p:grpSpPr>
      <p:sp>
        <p:nvSpPr>
          <p:cNvPr id="2" name="Title 1"/>
          <p:cNvSpPr>
            <a:spLocks noGrp="1"/>
          </p:cNvSpPr>
          <p:nvPr>
            <p:ph type="title"/>
          </p:nvPr>
        </p:nvSpPr>
        <p:spPr>
          <a:xfrm>
            <a:off x="76200" y="350838"/>
            <a:ext cx="8229600" cy="487362"/>
          </a:xfrm>
        </p:spPr>
        <p:txBody>
          <a:bodyPr/>
          <a:lstStyle>
            <a:lvl1pPr>
              <a:defRPr b="1"/>
            </a:lvl1pPr>
          </a:lstStyle>
          <a:p>
            <a:r>
              <a:rPr lang="en-US"/>
              <a:t>Click to edit Master title style</a:t>
            </a:r>
            <a:endParaRPr lang="en-US" dirty="0"/>
          </a:p>
        </p:txBody>
      </p:sp>
      <p:sp>
        <p:nvSpPr>
          <p:cNvPr id="3" name="Date Placeholder 2"/>
          <p:cNvSpPr>
            <a:spLocks noGrp="1"/>
          </p:cNvSpPr>
          <p:nvPr>
            <p:ph type="dt" sz="half" idx="10"/>
          </p:nvPr>
        </p:nvSpPr>
        <p:spPr>
          <a:xfrm>
            <a:off x="76200" y="6477000"/>
            <a:ext cx="2133600" cy="365125"/>
          </a:xfrm>
        </p:spPr>
        <p:txBody>
          <a:bodyPr/>
          <a:lstStyle>
            <a:lvl1pPr>
              <a:defRPr sz="1000">
                <a:solidFill>
                  <a:schemeClr val="bg1">
                    <a:lumMod val="50000"/>
                  </a:schemeClr>
                </a:solidFill>
              </a:defRPr>
            </a:lvl1pPr>
          </a:lstStyle>
          <a:p>
            <a:fld id="{70F5B9A8-5AFA-443F-A73C-D405DF5C0AB1}" type="datetime1">
              <a:rPr lang="en-US" smtClean="0"/>
              <a:t>3/23/2024</a:t>
            </a:fld>
            <a:endParaRPr lang="en-US" dirty="0"/>
          </a:p>
        </p:txBody>
      </p:sp>
      <p:sp>
        <p:nvSpPr>
          <p:cNvPr id="4" name="Footer Placeholder 3"/>
          <p:cNvSpPr>
            <a:spLocks noGrp="1"/>
          </p:cNvSpPr>
          <p:nvPr>
            <p:ph type="ftr" sz="quarter" idx="11"/>
          </p:nvPr>
        </p:nvSpPr>
        <p:spPr>
          <a:xfrm>
            <a:off x="5638800" y="6477000"/>
            <a:ext cx="2895600" cy="365125"/>
          </a:xfrm>
        </p:spPr>
        <p:txBody>
          <a:bodyPr/>
          <a:lstStyle>
            <a:lvl1pPr>
              <a:defRPr sz="1000" b="0">
                <a:solidFill>
                  <a:schemeClr val="bg1">
                    <a:lumMod val="50000"/>
                  </a:schemeClr>
                </a:solidFill>
              </a:defRPr>
            </a:lvl1pPr>
          </a:lstStyle>
          <a:p>
            <a:pPr algn="r"/>
            <a:r>
              <a:rPr lang="en-US"/>
              <a:t>Professor Suhas Sridharan     Fall 2014</a:t>
            </a:r>
            <a:endParaRPr lang="en-US" dirty="0"/>
          </a:p>
        </p:txBody>
      </p:sp>
      <p:sp>
        <p:nvSpPr>
          <p:cNvPr id="5" name="Slide Number Placeholder 4"/>
          <p:cNvSpPr>
            <a:spLocks noGrp="1"/>
          </p:cNvSpPr>
          <p:nvPr>
            <p:ph type="sldNum" sz="quarter" idx="12"/>
          </p:nvPr>
        </p:nvSpPr>
        <p:spPr>
          <a:xfrm>
            <a:off x="6934200" y="6477000"/>
            <a:ext cx="2133600" cy="365125"/>
          </a:xfrm>
        </p:spPr>
        <p:txBody>
          <a:bodyPr/>
          <a:lstStyle>
            <a:lvl1pPr>
              <a:defRPr sz="1000">
                <a:solidFill>
                  <a:schemeClr val="bg1">
                    <a:lumMod val="50000"/>
                  </a:schemeClr>
                </a:solidFill>
              </a:defRPr>
            </a:lvl1pPr>
          </a:lstStyle>
          <a:p>
            <a:fld id="{CFEFCF7E-18A1-4C69-AB32-562E04F3D2E0}" type="slidenum">
              <a:rPr lang="en-US" smtClean="0"/>
              <a:pPr/>
              <a:t>‹#›</a:t>
            </a:fld>
            <a:endParaRPr lang="en-US" dirty="0"/>
          </a:p>
        </p:txBody>
      </p:sp>
    </p:spTree>
    <p:extLst>
      <p:ext uri="{BB962C8B-B14F-4D97-AF65-F5344CB8AC3E}">
        <p14:creationId xmlns:p14="http://schemas.microsoft.com/office/powerpoint/2010/main" val="191673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79F3D252-6041-2171-1BCA-F97ADA29773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04483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4961351"/>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4" name="Content Placeholder 10">
            <a:extLst>
              <a:ext uri="{FF2B5EF4-FFF2-40B4-BE49-F238E27FC236}">
                <a16:creationId xmlns:a16="http://schemas.microsoft.com/office/drawing/2014/main" id="{79F3D252-6041-2171-1BCA-F97ADA297737}"/>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
        <p:nvSpPr>
          <p:cNvPr id="5" name="Rectangle 4">
            <a:extLst>
              <a:ext uri="{FF2B5EF4-FFF2-40B4-BE49-F238E27FC236}">
                <a16:creationId xmlns:a16="http://schemas.microsoft.com/office/drawing/2014/main" id="{5AB273CE-B2DC-DB58-C451-9232E3477663}"/>
              </a:ext>
            </a:extLst>
          </p:cNvPr>
          <p:cNvSpPr/>
          <p:nvPr userDrawn="1"/>
        </p:nvSpPr>
        <p:spPr>
          <a:xfrm>
            <a:off x="0" y="1"/>
            <a:ext cx="9144000" cy="1408332"/>
          </a:xfrm>
          <a:prstGeom prst="rect">
            <a:avLst/>
          </a:prstGeom>
          <a:solidFill>
            <a:srgbClr val="192B67"/>
          </a:solidFill>
          <a:ln>
            <a:solidFill>
              <a:srgbClr val="192B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625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E04750B-87C8-BA49-9BD3-C465B46973BB}"/>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b="1">
                <a:solidFill>
                  <a:schemeClr val="accent2"/>
                </a:solidFill>
              </a:defRPr>
            </a:lvl1pPr>
          </a:lstStyle>
          <a:p>
            <a:r>
              <a:rPr lang="en-US" dirty="0"/>
              <a:t>Click To Add Title</a:t>
            </a:r>
          </a:p>
        </p:txBody>
      </p:sp>
      <p:sp>
        <p:nvSpPr>
          <p:cNvPr id="6" name="Content Placeholder">
            <a:extLst>
              <a:ext uri="{FF2B5EF4-FFF2-40B4-BE49-F238E27FC236}">
                <a16:creationId xmlns:a16="http://schemas.microsoft.com/office/drawing/2014/main" id="{32AC4F3A-7D5E-944E-BEF6-CD50CC99DF69}"/>
              </a:ext>
            </a:extLst>
          </p:cNvPr>
          <p:cNvSpPr>
            <a:spLocks noGrp="1"/>
          </p:cNvSpPr>
          <p:nvPr>
            <p:ph sz="quarter" idx="12" hasCustomPrompt="1"/>
          </p:nvPr>
        </p:nvSpPr>
        <p:spPr>
          <a:xfrm>
            <a:off x="513862" y="1424065"/>
            <a:ext cx="8115301" cy="1570147"/>
          </a:xfrm>
          <a:prstGeom prst="rect">
            <a:avLst/>
          </a:prstGeom>
        </p:spPr>
        <p:txBody>
          <a:bodyPr>
            <a:normAutofit/>
          </a:bodyPr>
          <a:lstStyle>
            <a:lvl1pPr marL="457200" indent="-457200">
              <a:lnSpc>
                <a:spcPct val="100000"/>
              </a:lnSpc>
              <a:spcBef>
                <a:spcPts val="624"/>
              </a:spcBef>
              <a:buFont typeface="Arial" panose="020B0604020202020204" pitchFamily="34" charset="0"/>
              <a:buChar char="•"/>
              <a:defRPr sz="2800"/>
            </a:lvl1pPr>
            <a:lvl2pPr marL="896938" indent="-452438">
              <a:lnSpc>
                <a:spcPct val="100000"/>
              </a:lnSpc>
              <a:spcBef>
                <a:spcPts val="624"/>
              </a:spcBef>
              <a:buSzPct val="80000"/>
              <a:buFont typeface="Courier New" panose="02070309020205020404" pitchFamily="49" charset="0"/>
              <a:buChar char="o"/>
              <a:defRPr sz="2600"/>
            </a:lvl2pPr>
            <a:lvl3pPr marL="1346200" indent="-449263">
              <a:lnSpc>
                <a:spcPct val="100000"/>
              </a:lnSpc>
              <a:spcBef>
                <a:spcPts val="624"/>
              </a:spcBef>
              <a:buClr>
                <a:schemeClr val="tx1"/>
              </a:buClr>
              <a:buSzPct val="80000"/>
              <a:buFont typeface="Wingdings" panose="05000000000000000000" pitchFamily="2" charset="2"/>
              <a:buChar char="§"/>
              <a:defRPr sz="2400"/>
            </a:lvl3pPr>
            <a:lvl4pPr marL="1028700" indent="0">
              <a:buNone/>
              <a:defRPr/>
            </a:lvl4pPr>
            <a:lvl5pPr marL="1371600" indent="0">
              <a:buNone/>
              <a:defRPr/>
            </a:lvl5pPr>
          </a:lstStyle>
          <a:p>
            <a:pPr lvl="0"/>
            <a:r>
              <a:rPr lang="en-US" dirty="0"/>
              <a:t>Click to add text or image</a:t>
            </a:r>
          </a:p>
          <a:p>
            <a:pPr lvl="1"/>
            <a:r>
              <a:rPr lang="en-US" dirty="0"/>
              <a:t> </a:t>
            </a:r>
          </a:p>
          <a:p>
            <a:pPr lvl="2"/>
            <a:r>
              <a:rPr lang="en-US" dirty="0"/>
              <a:t> </a:t>
            </a:r>
          </a:p>
          <a:p>
            <a:pPr lvl="1"/>
            <a:endParaRPr lang="en-US" dirty="0"/>
          </a:p>
        </p:txBody>
      </p:sp>
      <p:sp>
        <p:nvSpPr>
          <p:cNvPr id="3" name="TextBox 2">
            <a:extLst>
              <a:ext uri="{FF2B5EF4-FFF2-40B4-BE49-F238E27FC236}">
                <a16:creationId xmlns:a16="http://schemas.microsoft.com/office/drawing/2014/main" id="{923B6908-AD50-4D8E-B72E-D040F716B144}"/>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
        <p:nvSpPr>
          <p:cNvPr id="7" name="Slide Number Placeholder 5">
            <a:extLst>
              <a:ext uri="{FF2B5EF4-FFF2-40B4-BE49-F238E27FC236}">
                <a16:creationId xmlns:a16="http://schemas.microsoft.com/office/drawing/2014/main" id="{EB17F4BB-CAC8-4F05-9565-056BBFAD59C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Picture Placeholder 4">
            <a:extLst>
              <a:ext uri="{FF2B5EF4-FFF2-40B4-BE49-F238E27FC236}">
                <a16:creationId xmlns:a16="http://schemas.microsoft.com/office/drawing/2014/main" id="{4CDFFEEB-26F7-1034-8205-54ADC802197B}"/>
              </a:ext>
            </a:extLst>
          </p:cNvPr>
          <p:cNvSpPr>
            <a:spLocks noGrp="1"/>
          </p:cNvSpPr>
          <p:nvPr>
            <p:ph type="pic" sz="quarter" idx="17"/>
          </p:nvPr>
        </p:nvSpPr>
        <p:spPr>
          <a:xfrm>
            <a:off x="592138" y="3352800"/>
            <a:ext cx="2724150" cy="1452563"/>
          </a:xfrm>
        </p:spPr>
        <p:txBody>
          <a:bodyPr/>
          <a:lstStyle/>
          <a:p>
            <a:endParaRPr lang="en-IN"/>
          </a:p>
        </p:txBody>
      </p:sp>
      <p:sp>
        <p:nvSpPr>
          <p:cNvPr id="10" name="Content Placeholder 9">
            <a:extLst>
              <a:ext uri="{FF2B5EF4-FFF2-40B4-BE49-F238E27FC236}">
                <a16:creationId xmlns:a16="http://schemas.microsoft.com/office/drawing/2014/main" id="{503BF99F-8696-8326-AC32-3FCDE4CDB6C4}"/>
              </a:ext>
            </a:extLst>
          </p:cNvPr>
          <p:cNvSpPr>
            <a:spLocks noGrp="1"/>
          </p:cNvSpPr>
          <p:nvPr>
            <p:ph sz="quarter" idx="18"/>
          </p:nvPr>
        </p:nvSpPr>
        <p:spPr>
          <a:xfrm>
            <a:off x="592138" y="5164138"/>
            <a:ext cx="8037512" cy="1233487"/>
          </a:xfrm>
        </p:spPr>
        <p:txBody>
          <a:bodyPr/>
          <a:lstStyle>
            <a:lvl1pPr marL="219456" indent="-219456">
              <a:lnSpc>
                <a:spcPct val="100000"/>
              </a:lnSpc>
              <a:spcBef>
                <a:spcPts val="624"/>
              </a:spcBef>
              <a:defRPr lang="en-US" sz="2800" kern="1200" dirty="0">
                <a:solidFill>
                  <a:schemeClr val="tx1"/>
                </a:solidFill>
                <a:latin typeface="+mn-lt"/>
                <a:ea typeface="+mn-ea"/>
                <a:cs typeface="+mn-cs"/>
              </a:defRPr>
            </a:lvl1pPr>
            <a:lvl2pPr>
              <a:lnSpc>
                <a:spcPct val="100000"/>
              </a:lnSpc>
              <a:spcBef>
                <a:spcPts val="624"/>
              </a:spcBef>
              <a:defRPr lang="en-US" sz="2600" kern="1200" dirty="0">
                <a:solidFill>
                  <a:schemeClr val="tx1"/>
                </a:solidFill>
                <a:latin typeface="+mn-lt"/>
                <a:ea typeface="+mn-ea"/>
                <a:cs typeface="+mn-cs"/>
              </a:defRPr>
            </a:lvl2pPr>
            <a:lvl3pPr>
              <a:lnSpc>
                <a:spcPct val="100000"/>
              </a:lnSpc>
              <a:spcBef>
                <a:spcPts val="624"/>
              </a:spcBef>
              <a:defRPr lang="en-US" sz="2400" kern="1200" dirty="0">
                <a:solidFill>
                  <a:schemeClr val="tx1"/>
                </a:solidFill>
                <a:latin typeface="+mn-lt"/>
                <a:ea typeface="+mn-ea"/>
                <a:cs typeface="+mn-cs"/>
              </a:defRPr>
            </a:lvl3pPr>
            <a:lvl4pPr>
              <a:defRPr/>
            </a:lvl4pPr>
            <a:lvl5pPr>
              <a:lnSpc>
                <a:spcPct val="100000"/>
              </a:lnSpc>
              <a:spcBef>
                <a:spcPts val="624"/>
              </a:spcBef>
              <a:defRPr/>
            </a:lvl5pPr>
          </a:lstStyle>
          <a:p>
            <a:pPr marL="457200" lvl="0" indent="-457200" algn="l" defTabSz="685800" rtl="0" eaLnBrk="1" latinLnBrk="0" hangingPunct="1">
              <a:lnSpc>
                <a:spcPct val="100000"/>
              </a:lnSpc>
              <a:spcBef>
                <a:spcPts val="624"/>
              </a:spcBef>
              <a:buClr>
                <a:schemeClr val="accent2"/>
              </a:buClr>
              <a:buFont typeface="Arial" panose="020B0604020202020204" pitchFamily="34" charset="0"/>
              <a:buChar char="•"/>
            </a:pPr>
            <a:r>
              <a:rPr lang="en-US" dirty="0"/>
              <a:t>Click to edit Master text styles</a:t>
            </a:r>
          </a:p>
          <a:p>
            <a:pPr marL="896938" lvl="1" indent="-452438" algn="l" defTabSz="685800" rtl="0" eaLnBrk="1" latinLnBrk="0" hangingPunct="1">
              <a:lnSpc>
                <a:spcPct val="100000"/>
              </a:lnSpc>
              <a:spcBef>
                <a:spcPts val="624"/>
              </a:spcBef>
              <a:buClr>
                <a:schemeClr val="accent2"/>
              </a:buClr>
              <a:buSzPct val="80000"/>
              <a:buFont typeface="Wingdings" panose="05000000000000000000" pitchFamily="2" charset="2"/>
              <a:buChar char="§"/>
            </a:pPr>
            <a:r>
              <a:rPr lang="en-US" dirty="0"/>
              <a:t>Second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Third level</a:t>
            </a:r>
          </a:p>
          <a:p>
            <a:pPr marL="1346200" lvl="2" indent="-449263" algn="l" defTabSz="685800" rtl="0" eaLnBrk="1" latinLnBrk="0" hangingPunct="1">
              <a:lnSpc>
                <a:spcPct val="100000"/>
              </a:lnSpc>
              <a:spcBef>
                <a:spcPts val="624"/>
              </a:spcBef>
              <a:buClr>
                <a:schemeClr val="tx1"/>
              </a:buClr>
              <a:buFont typeface="Arial" panose="020B0604020202020204" pitchFamily="34" charset="0"/>
              <a:buChar char="•"/>
            </a:pPr>
            <a:r>
              <a:rPr lang="en-US" dirty="0"/>
              <a:t>Fourth level</a:t>
            </a:r>
          </a:p>
          <a:p>
            <a:pPr lvl="4"/>
            <a:r>
              <a:rPr lang="en-US" dirty="0"/>
              <a:t>Fifth level</a:t>
            </a:r>
            <a:endParaRPr lang="en-IN" dirty="0"/>
          </a:p>
        </p:txBody>
      </p:sp>
      <p:sp>
        <p:nvSpPr>
          <p:cNvPr id="9" name="Table Placeholder 8">
            <a:extLst>
              <a:ext uri="{FF2B5EF4-FFF2-40B4-BE49-F238E27FC236}">
                <a16:creationId xmlns:a16="http://schemas.microsoft.com/office/drawing/2014/main" id="{3534DBD3-BCA1-EFE4-6430-757B7E88427F}"/>
              </a:ext>
            </a:extLst>
          </p:cNvPr>
          <p:cNvSpPr>
            <a:spLocks noGrp="1"/>
          </p:cNvSpPr>
          <p:nvPr>
            <p:ph type="tbl" sz="quarter" idx="19"/>
          </p:nvPr>
        </p:nvSpPr>
        <p:spPr>
          <a:xfrm>
            <a:off x="3908425" y="3352800"/>
            <a:ext cx="1163638" cy="1233488"/>
          </a:xfrm>
        </p:spPr>
        <p:txBody>
          <a:bodyPr/>
          <a:lstStyle/>
          <a:p>
            <a:endParaRPr lang="en-IN"/>
          </a:p>
        </p:txBody>
      </p:sp>
      <p:sp>
        <p:nvSpPr>
          <p:cNvPr id="12" name="Content Placeholder 11">
            <a:extLst>
              <a:ext uri="{FF2B5EF4-FFF2-40B4-BE49-F238E27FC236}">
                <a16:creationId xmlns:a16="http://schemas.microsoft.com/office/drawing/2014/main" id="{F7164A6B-908F-C683-8207-4F7FBC698204}"/>
              </a:ext>
            </a:extLst>
          </p:cNvPr>
          <p:cNvSpPr>
            <a:spLocks noGrp="1"/>
          </p:cNvSpPr>
          <p:nvPr>
            <p:ph sz="quarter" idx="20" hasCustomPrompt="1"/>
          </p:nvPr>
        </p:nvSpPr>
        <p:spPr>
          <a:xfrm>
            <a:off x="5322888" y="3352800"/>
            <a:ext cx="1163637" cy="1314450"/>
          </a:xfrm>
        </p:spPr>
        <p:txBody>
          <a:bodyPr/>
          <a:lstStyle/>
          <a:p>
            <a:pPr lvl="0"/>
            <a:r>
              <a:rPr lang="en-US" dirty="0"/>
              <a:t>Click to edit </a:t>
            </a:r>
            <a:r>
              <a:rPr lang="en-US" dirty="0" err="1"/>
              <a:t>Mastertext</a:t>
            </a:r>
            <a:r>
              <a:rPr lang="en-US" dirty="0"/>
              <a: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a:extLst>
              <a:ext uri="{FF2B5EF4-FFF2-40B4-BE49-F238E27FC236}">
                <a16:creationId xmlns:a16="http://schemas.microsoft.com/office/drawing/2014/main" id="{BF905240-517B-4D24-4FE6-3E1EF75A34EE}"/>
              </a:ext>
            </a:extLst>
          </p:cNvPr>
          <p:cNvSpPr>
            <a:spLocks noGrp="1"/>
          </p:cNvSpPr>
          <p:nvPr>
            <p:ph sz="quarter" idx="21"/>
          </p:nvPr>
        </p:nvSpPr>
        <p:spPr>
          <a:xfrm>
            <a:off x="6667500" y="3352800"/>
            <a:ext cx="941388" cy="145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Picture Placeholder 15">
            <a:extLst>
              <a:ext uri="{FF2B5EF4-FFF2-40B4-BE49-F238E27FC236}">
                <a16:creationId xmlns:a16="http://schemas.microsoft.com/office/drawing/2014/main" id="{819DCB6B-51F2-DCE9-A801-FFA5957EC688}"/>
              </a:ext>
            </a:extLst>
          </p:cNvPr>
          <p:cNvSpPr>
            <a:spLocks noGrp="1"/>
          </p:cNvSpPr>
          <p:nvPr>
            <p:ph type="pic" sz="quarter" idx="22"/>
          </p:nvPr>
        </p:nvSpPr>
        <p:spPr>
          <a:xfrm>
            <a:off x="7789863" y="3352800"/>
            <a:ext cx="941387" cy="1452563"/>
          </a:xfrm>
        </p:spPr>
        <p:txBody>
          <a:bodyPr/>
          <a:lstStyle/>
          <a:p>
            <a:endParaRPr lang="en-IN"/>
          </a:p>
        </p:txBody>
      </p:sp>
      <p:sp>
        <p:nvSpPr>
          <p:cNvPr id="11" name="Content Placeholder 10">
            <a:extLst>
              <a:ext uri="{FF2B5EF4-FFF2-40B4-BE49-F238E27FC236}">
                <a16:creationId xmlns:a16="http://schemas.microsoft.com/office/drawing/2014/main" id="{257F106F-C4AA-667D-9CFE-E44D7933D603}"/>
              </a:ext>
            </a:extLst>
          </p:cNvPr>
          <p:cNvSpPr>
            <a:spLocks noGrp="1"/>
          </p:cNvSpPr>
          <p:nvPr>
            <p:ph sz="quarter" idx="23"/>
          </p:nvPr>
        </p:nvSpPr>
        <p:spPr>
          <a:xfrm>
            <a:off x="7985125" y="4398963"/>
            <a:ext cx="895350" cy="1095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Content Placeholder 12">
            <a:extLst>
              <a:ext uri="{FF2B5EF4-FFF2-40B4-BE49-F238E27FC236}">
                <a16:creationId xmlns:a16="http://schemas.microsoft.com/office/drawing/2014/main" id="{EE36D992-6310-72BF-1EFC-A45406EBBB76}"/>
              </a:ext>
            </a:extLst>
          </p:cNvPr>
          <p:cNvSpPr>
            <a:spLocks noGrp="1"/>
          </p:cNvSpPr>
          <p:nvPr>
            <p:ph sz="quarter" idx="24"/>
          </p:nvPr>
        </p:nvSpPr>
        <p:spPr>
          <a:xfrm>
            <a:off x="8816975" y="4287838"/>
            <a:ext cx="404813" cy="1379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10">
            <a:extLst>
              <a:ext uri="{FF2B5EF4-FFF2-40B4-BE49-F238E27FC236}">
                <a16:creationId xmlns:a16="http://schemas.microsoft.com/office/drawing/2014/main" id="{65D7997B-48D9-1D55-B916-195A99EEAFD6}"/>
              </a:ext>
            </a:extLst>
          </p:cNvPr>
          <p:cNvSpPr>
            <a:spLocks noGrp="1"/>
          </p:cNvSpPr>
          <p:nvPr>
            <p:ph sz="quarter" idx="25"/>
          </p:nvPr>
        </p:nvSpPr>
        <p:spPr>
          <a:xfrm>
            <a:off x="7985125" y="6492875"/>
            <a:ext cx="749300" cy="365125"/>
          </a:xfrm>
        </p:spPr>
        <p:txBody>
          <a:bodyPr anchor="ctr">
            <a:normAutofit/>
          </a:bodyPr>
          <a:lstStyle>
            <a:lvl1pPr marL="0" indent="0" algn="r">
              <a:buNone/>
              <a:defRPr sz="1200">
                <a:solidFill>
                  <a:schemeClr val="bg1"/>
                </a:solidFill>
              </a:defRPr>
            </a:lvl1pPr>
          </a:lstStyle>
          <a:p>
            <a:pPr lvl="0"/>
            <a:endParaRPr lang="en-IN" dirty="0"/>
          </a:p>
        </p:txBody>
      </p:sp>
    </p:spTree>
    <p:extLst>
      <p:ext uri="{BB962C8B-B14F-4D97-AF65-F5344CB8AC3E}">
        <p14:creationId xmlns:p14="http://schemas.microsoft.com/office/powerpoint/2010/main" val="156240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lus 1 column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E3FF190-56AE-0B4D-86D2-C76B1C4C4811}"/>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D4BD2D34-5403-5E4F-8B40-56327BFEB86B}"/>
              </a:ext>
            </a:extLst>
          </p:cNvPr>
          <p:cNvSpPr>
            <a:spLocks noGrp="1"/>
          </p:cNvSpPr>
          <p:nvPr>
            <p:ph sz="quarter" idx="12" hasCustomPrompt="1"/>
          </p:nvPr>
        </p:nvSpPr>
        <p:spPr>
          <a:xfrm>
            <a:off x="513862" y="1424065"/>
            <a:ext cx="8115301" cy="4961351"/>
          </a:xfrm>
          <a:prstGeom prst="rect">
            <a:avLst/>
          </a:prstGeom>
        </p:spPr>
        <p:txBody>
          <a:bodyPr>
            <a:normAutofit/>
          </a:bodyPr>
          <a:lstStyle>
            <a:lvl1pPr marL="0" indent="0">
              <a:spcBef>
                <a:spcPts val="1000"/>
              </a:spcBef>
              <a:buFont typeface="Arial" panose="020B0604020202020204" pitchFamily="34" charset="0"/>
              <a:buNone/>
              <a:defRPr sz="280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text or image</a:t>
            </a:r>
          </a:p>
        </p:txBody>
      </p:sp>
      <p:sp>
        <p:nvSpPr>
          <p:cNvPr id="8" name="Slide Number Placeholder 5">
            <a:extLst>
              <a:ext uri="{FF2B5EF4-FFF2-40B4-BE49-F238E27FC236}">
                <a16:creationId xmlns:a16="http://schemas.microsoft.com/office/drawing/2014/main" id="{D42DF01E-C353-4DCB-AB8F-8E9E6685746A}"/>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9" name="LON">
            <a:extLst>
              <a:ext uri="{FF2B5EF4-FFF2-40B4-BE49-F238E27FC236}">
                <a16:creationId xmlns:a16="http://schemas.microsoft.com/office/drawing/2014/main" id="{736A2011-FD29-4BA8-B1B7-4BEE7E6355A0}"/>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7" name="TextBox 6">
            <a:extLst>
              <a:ext uri="{FF2B5EF4-FFF2-40B4-BE49-F238E27FC236}">
                <a16:creationId xmlns:a16="http://schemas.microsoft.com/office/drawing/2014/main" id="{D5690F73-0E7D-42E3-BC4B-82078DA05887}"/>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313216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lus 2 columns">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431E7A4-C9C8-F34D-B1BD-4D02B4DFAF0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11" name="Content Placeholder">
            <a:extLst>
              <a:ext uri="{FF2B5EF4-FFF2-40B4-BE49-F238E27FC236}">
                <a16:creationId xmlns:a16="http://schemas.microsoft.com/office/drawing/2014/main" id="{1939B3BB-CD8E-014F-8EFF-BD7A719BA5CF}"/>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4" name="Slide Number Placeholder 5">
            <a:extLst>
              <a:ext uri="{FF2B5EF4-FFF2-40B4-BE49-F238E27FC236}">
                <a16:creationId xmlns:a16="http://schemas.microsoft.com/office/drawing/2014/main" id="{27D9ABF2-791F-41D1-BEFE-39648C127776}"/>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5" name="LON">
            <a:extLst>
              <a:ext uri="{FF2B5EF4-FFF2-40B4-BE49-F238E27FC236}">
                <a16:creationId xmlns:a16="http://schemas.microsoft.com/office/drawing/2014/main" id="{E85E7169-A807-43D3-9D70-D0BABC5A2436}"/>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TextBox 5">
            <a:extLst>
              <a:ext uri="{FF2B5EF4-FFF2-40B4-BE49-F238E27FC236}">
                <a16:creationId xmlns:a16="http://schemas.microsoft.com/office/drawing/2014/main" id="{F5EFBB2E-A1F8-4B02-9EDA-C217775307DE}"/>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250204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lus 2 columns with LON">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145FC24C-2D07-1245-BB5E-7A50D0AE115A}"/>
              </a:ext>
            </a:extLst>
          </p:cNvPr>
          <p:cNvSpPr>
            <a:spLocks noGrp="1"/>
          </p:cNvSpPr>
          <p:nvPr>
            <p:ph type="title" hasCustomPrompt="1"/>
          </p:nvPr>
        </p:nvSpPr>
        <p:spPr>
          <a:xfrm>
            <a:off x="514353" y="460255"/>
            <a:ext cx="8115301" cy="849312"/>
          </a:xfrm>
          <a:prstGeom prst="rect">
            <a:avLst/>
          </a:prstGeom>
        </p:spPr>
        <p:txBody>
          <a:bodyPr>
            <a:normAutofit/>
          </a:bodyPr>
          <a:lstStyle>
            <a:lvl1pPr>
              <a:defRPr sz="4000">
                <a:solidFill>
                  <a:schemeClr val="accent2"/>
                </a:solidFill>
              </a:defRPr>
            </a:lvl1pPr>
          </a:lstStyle>
          <a:p>
            <a:r>
              <a:rPr lang="en-US" dirty="0"/>
              <a:t>Click To Add Title</a:t>
            </a:r>
          </a:p>
        </p:txBody>
      </p:sp>
      <p:sp>
        <p:nvSpPr>
          <p:cNvPr id="4" name="Content Placeholder">
            <a:extLst>
              <a:ext uri="{FF2B5EF4-FFF2-40B4-BE49-F238E27FC236}">
                <a16:creationId xmlns:a16="http://schemas.microsoft.com/office/drawing/2014/main" id="{40D17E47-229C-5E4C-A647-00CFE969C39A}"/>
              </a:ext>
            </a:extLst>
          </p:cNvPr>
          <p:cNvSpPr>
            <a:spLocks noGrp="1"/>
          </p:cNvSpPr>
          <p:nvPr>
            <p:ph sz="quarter" idx="12" hasCustomPrompt="1"/>
          </p:nvPr>
        </p:nvSpPr>
        <p:spPr>
          <a:xfrm>
            <a:off x="513862" y="1428958"/>
            <a:ext cx="8115301" cy="4927394"/>
          </a:xfrm>
        </p:spPr>
        <p:txBody>
          <a:bodyPr numCol="2" spcCol="457200">
            <a:normAutofit/>
          </a:bodyPr>
          <a:lstStyle>
            <a:lvl1pPr marL="385763" indent="-385763">
              <a:spcBef>
                <a:spcPts val="1000"/>
              </a:spcBef>
              <a:buFont typeface="+mj-lt"/>
              <a:buAutoNum type="arabicPeriod"/>
              <a:defRPr sz="2800"/>
            </a:lvl1pPr>
          </a:lstStyle>
          <a:p>
            <a:pPr lvl="0"/>
            <a:r>
              <a:rPr lang="en-US" dirty="0"/>
              <a:t>Click to add text or image</a:t>
            </a:r>
          </a:p>
        </p:txBody>
      </p:sp>
      <p:sp>
        <p:nvSpPr>
          <p:cNvPr id="5" name="LON">
            <a:extLst>
              <a:ext uri="{FF2B5EF4-FFF2-40B4-BE49-F238E27FC236}">
                <a16:creationId xmlns:a16="http://schemas.microsoft.com/office/drawing/2014/main" id="{24D4F3B7-367D-C343-B199-03EF10B1E7D4}"/>
              </a:ext>
            </a:extLst>
          </p:cNvPr>
          <p:cNvSpPr>
            <a:spLocks noGrp="1"/>
          </p:cNvSpPr>
          <p:nvPr>
            <p:ph sz="quarter" idx="16" hasCustomPrompt="1"/>
          </p:nvPr>
        </p:nvSpPr>
        <p:spPr>
          <a:xfrm>
            <a:off x="7984966" y="6492875"/>
            <a:ext cx="749300" cy="365125"/>
          </a:xfrm>
          <a:prstGeom prst="rect">
            <a:avLst/>
          </a:prstGeom>
        </p:spPr>
        <p:txBody>
          <a:bodyPr anchor="ctr">
            <a:normAutofit/>
          </a:bodyPr>
          <a:lstStyle>
            <a:lvl1pPr marL="0" indent="0" algn="r">
              <a:lnSpc>
                <a:spcPct val="100000"/>
              </a:lnSpc>
              <a:buNone/>
              <a:defRPr sz="1200">
                <a:solidFill>
                  <a:schemeClr val="bg1"/>
                </a:solidFill>
              </a:defRPr>
            </a:lvl1pPr>
          </a:lstStyle>
          <a:p>
            <a:pPr lvl="0"/>
            <a:r>
              <a:rPr lang="en-US" dirty="0"/>
              <a:t>LO #</a:t>
            </a:r>
          </a:p>
        </p:txBody>
      </p:sp>
      <p:sp>
        <p:nvSpPr>
          <p:cNvPr id="6" name="Slide Number Placeholder 5">
            <a:extLst>
              <a:ext uri="{FF2B5EF4-FFF2-40B4-BE49-F238E27FC236}">
                <a16:creationId xmlns:a16="http://schemas.microsoft.com/office/drawing/2014/main" id="{55540277-D031-40E9-9B78-22FA1367ADD3}"/>
              </a:ext>
            </a:extLst>
          </p:cNvPr>
          <p:cNvSpPr txBox="1">
            <a:spLocks/>
          </p:cNvSpPr>
          <p:nvPr userDrawn="1"/>
        </p:nvSpPr>
        <p:spPr>
          <a:xfrm>
            <a:off x="8688038" y="6533667"/>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endParaRPr lang="en-US" sz="1200" b="0" i="0" kern="1200" dirty="0">
              <a:solidFill>
                <a:schemeClr val="bg1"/>
              </a:solidFill>
              <a:latin typeface="Calibri" pitchFamily="34" charset="0"/>
              <a:ea typeface="Times New Roman" charset="0"/>
              <a:cs typeface="Times New Roman" charset="0"/>
            </a:endParaRPr>
          </a:p>
        </p:txBody>
      </p:sp>
      <p:sp>
        <p:nvSpPr>
          <p:cNvPr id="7" name="TextBox 6">
            <a:extLst>
              <a:ext uri="{FF2B5EF4-FFF2-40B4-BE49-F238E27FC236}">
                <a16:creationId xmlns:a16="http://schemas.microsoft.com/office/drawing/2014/main" id="{D4E906A9-C981-48BF-8F28-821EFFE5B41A}"/>
              </a:ext>
            </a:extLst>
          </p:cNvPr>
          <p:cNvSpPr txBox="1"/>
          <p:nvPr userDrawn="1"/>
        </p:nvSpPr>
        <p:spPr>
          <a:xfrm>
            <a:off x="2823510" y="6533667"/>
            <a:ext cx="35007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tint val="75000"/>
                </a:schemeClr>
              </a:solidFill>
              <a:latin typeface="Calibri" panose="020F0502020204030204" pitchFamily="34" charset="0"/>
              <a:ea typeface="Times New Roman" charset="0"/>
              <a:cs typeface="Calibri" panose="020F0502020204030204" pitchFamily="34" charset="0"/>
            </a:endParaRPr>
          </a:p>
        </p:txBody>
      </p:sp>
    </p:spTree>
    <p:extLst>
      <p:ext uri="{BB962C8B-B14F-4D97-AF65-F5344CB8AC3E}">
        <p14:creationId xmlns:p14="http://schemas.microsoft.com/office/powerpoint/2010/main" val="40853458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13862" y="460255"/>
            <a:ext cx="8115302" cy="84931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p:cNvSpPr>
            <a:spLocks noGrp="1"/>
          </p:cNvSpPr>
          <p:nvPr>
            <p:ph type="body" idx="1"/>
          </p:nvPr>
        </p:nvSpPr>
        <p:spPr>
          <a:xfrm>
            <a:off x="513861" y="1452563"/>
            <a:ext cx="8115301" cy="45825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grpSp>
        <p:nvGrpSpPr>
          <p:cNvPr id="13" name="Decorative">
            <a:extLst>
              <a:ext uri="{FF2B5EF4-FFF2-40B4-BE49-F238E27FC236}">
                <a16:creationId xmlns:a16="http://schemas.microsoft.com/office/drawing/2014/main" id="{CCA493B3-CA46-AE42-92E0-65E2C321C4EE}"/>
              </a:ext>
              <a:ext uri="{C183D7F6-B498-43B3-948B-1728B52AA6E4}">
                <adec:decorative xmlns:adec="http://schemas.microsoft.com/office/drawing/2017/decorative" val="1"/>
              </a:ext>
            </a:extLst>
          </p:cNvPr>
          <p:cNvGrpSpPr/>
          <p:nvPr userDrawn="1"/>
        </p:nvGrpSpPr>
        <p:grpSpPr>
          <a:xfrm>
            <a:off x="0" y="6446652"/>
            <a:ext cx="9144000" cy="457200"/>
            <a:chOff x="0" y="6437034"/>
            <a:chExt cx="12192000" cy="457200"/>
          </a:xfrm>
        </p:grpSpPr>
        <p:sp>
          <p:nvSpPr>
            <p:cNvPr id="9" name="Rectangle">
              <a:extLst>
                <a:ext uri="{FF2B5EF4-FFF2-40B4-BE49-F238E27FC236}">
                  <a16:creationId xmlns:a16="http://schemas.microsoft.com/office/drawing/2014/main" id="{1435C606-734A-6E44-8696-5C3FDC502060}"/>
                </a:ext>
              </a:extLst>
            </p:cNvPr>
            <p:cNvSpPr/>
            <p:nvPr userDrawn="1"/>
          </p:nvSpPr>
          <p:spPr>
            <a:xfrm>
              <a:off x="457200" y="6437034"/>
              <a:ext cx="112776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a:extLst>
                <a:ext uri="{FF2B5EF4-FFF2-40B4-BE49-F238E27FC236}">
                  <a16:creationId xmlns:a16="http://schemas.microsoft.com/office/drawing/2014/main" id="{3F0CDFAC-CEDE-EC48-B4AF-B38FC99BC062}"/>
                </a:ext>
              </a:extLst>
            </p:cNvPr>
            <p:cNvSpPr/>
            <p:nvPr userDrawn="1"/>
          </p:nvSpPr>
          <p:spPr>
            <a:xfrm>
              <a:off x="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a:extLst>
                <a:ext uri="{FF2B5EF4-FFF2-40B4-BE49-F238E27FC236}">
                  <a16:creationId xmlns:a16="http://schemas.microsoft.com/office/drawing/2014/main" id="{8653603B-C5BF-254D-A851-223464C33766}"/>
                </a:ext>
              </a:extLst>
            </p:cNvPr>
            <p:cNvSpPr/>
            <p:nvPr userDrawn="1"/>
          </p:nvSpPr>
          <p:spPr>
            <a:xfrm>
              <a:off x="11734800" y="6437034"/>
              <a:ext cx="4572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5" name="Logo" descr="Wiley logo">
            <a:extLst>
              <a:ext uri="{FF2B5EF4-FFF2-40B4-BE49-F238E27FC236}">
                <a16:creationId xmlns:a16="http://schemas.microsoft.com/office/drawing/2014/main" id="{7C7EE61F-0A99-B444-AF52-6D916C599FBA}"/>
              </a:ext>
            </a:extLst>
          </p:cNvPr>
          <p:cNvPicPr>
            <a:picLocks noChangeAspect="1"/>
          </p:cNvPicPr>
          <p:nvPr userDrawn="1"/>
        </p:nvPicPr>
        <p:blipFill>
          <a:blip r:embed="rId33"/>
          <a:stretch>
            <a:fillRect/>
          </a:stretch>
        </p:blipFill>
        <p:spPr>
          <a:xfrm>
            <a:off x="513861" y="6567368"/>
            <a:ext cx="914400" cy="192617"/>
          </a:xfrm>
          <a:prstGeom prst="rect">
            <a:avLst/>
          </a:prstGeom>
        </p:spPr>
      </p:pic>
      <p:sp>
        <p:nvSpPr>
          <p:cNvPr id="12" name="TextBox 11">
            <a:extLst>
              <a:ext uri="{FF2B5EF4-FFF2-40B4-BE49-F238E27FC236}">
                <a16:creationId xmlns:a16="http://schemas.microsoft.com/office/drawing/2014/main" id="{608B8392-502A-CF6E-FDF1-EBB663540CE7}"/>
              </a:ext>
            </a:extLst>
          </p:cNvPr>
          <p:cNvSpPr txBox="1"/>
          <p:nvPr userDrawn="1"/>
        </p:nvSpPr>
        <p:spPr>
          <a:xfrm>
            <a:off x="2286000"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effectLst/>
                <a:latin typeface="Calibri" panose="020F0502020204030204" pitchFamily="34" charset="0"/>
              </a:rPr>
              <a:t>Copyright © John Wiley &amp; Sons, Inc.</a:t>
            </a:r>
            <a:endParaRPr lang="en-US" sz="1400" dirty="0">
              <a:solidFill>
                <a:schemeClr val="bg1"/>
              </a:solidFill>
            </a:endParaRPr>
          </a:p>
        </p:txBody>
      </p:sp>
    </p:spTree>
    <p:extLst>
      <p:ext uri="{BB962C8B-B14F-4D97-AF65-F5344CB8AC3E}">
        <p14:creationId xmlns:p14="http://schemas.microsoft.com/office/powerpoint/2010/main" val="3952615297"/>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86" r:id="rId3"/>
    <p:sldLayoutId id="2147483687" r:id="rId4"/>
    <p:sldLayoutId id="2147483713" r:id="rId5"/>
    <p:sldLayoutId id="2147483711" r:id="rId6"/>
    <p:sldLayoutId id="2147483699" r:id="rId7"/>
    <p:sldLayoutId id="2147483688" r:id="rId8"/>
    <p:sldLayoutId id="2147483700" r:id="rId9"/>
    <p:sldLayoutId id="2147483676" r:id="rId10"/>
    <p:sldLayoutId id="2147483701" r:id="rId11"/>
    <p:sldLayoutId id="2147483689" r:id="rId12"/>
    <p:sldLayoutId id="2147483702" r:id="rId13"/>
    <p:sldLayoutId id="2147483690" r:id="rId14"/>
    <p:sldLayoutId id="2147483703" r:id="rId15"/>
    <p:sldLayoutId id="2147483692" r:id="rId16"/>
    <p:sldLayoutId id="2147483704" r:id="rId17"/>
    <p:sldLayoutId id="2147483693" r:id="rId18"/>
    <p:sldLayoutId id="2147483705" r:id="rId19"/>
    <p:sldLayoutId id="2147483691" r:id="rId20"/>
    <p:sldLayoutId id="2147483706" r:id="rId21"/>
    <p:sldLayoutId id="2147483694" r:id="rId22"/>
    <p:sldLayoutId id="2147483707" r:id="rId23"/>
    <p:sldLayoutId id="2147483695" r:id="rId24"/>
    <p:sldLayoutId id="2147483708" r:id="rId25"/>
    <p:sldLayoutId id="2147483696" r:id="rId26"/>
    <p:sldLayoutId id="2147483709" r:id="rId27"/>
    <p:sldLayoutId id="2147483710" r:id="rId28"/>
    <p:sldLayoutId id="2147483698" r:id="rId29"/>
    <p:sldLayoutId id="2147483712" r:id="rId30"/>
    <p:sldLayoutId id="2147483714" r:id="rId31"/>
  </p:sldLayoutIdLst>
  <p:hf sldNum="0" hdr="0" dt="0"/>
  <p:txStyles>
    <p:titleStyle>
      <a:lvl1pPr algn="l" defTabSz="685800" rtl="0" eaLnBrk="1" latinLnBrk="0" hangingPunct="1">
        <a:lnSpc>
          <a:spcPct val="90000"/>
        </a:lnSpc>
        <a:spcBef>
          <a:spcPct val="0"/>
        </a:spcBef>
        <a:buNone/>
        <a:defRPr sz="4000" b="0" i="0" kern="1200">
          <a:solidFill>
            <a:schemeClr val="accent2"/>
          </a:solidFill>
          <a:latin typeface="+mj-lt"/>
          <a:ea typeface="+mj-ea"/>
          <a:cs typeface="Calibri" panose="020F0502020204030204" pitchFamily="34" charset="0"/>
        </a:defRPr>
      </a:lvl1pPr>
    </p:titleStyle>
    <p:body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bin"/><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bin"/><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2.bin"/><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8.jpg"/><Relationship Id="rId1" Type="http://schemas.openxmlformats.org/officeDocument/2006/relationships/slideLayout" Target="../slideLayouts/slideLayout6.xml"/><Relationship Id="rId4" Type="http://schemas.openxmlformats.org/officeDocument/2006/relationships/image" Target="../media/image29.wmf"/></Relationships>
</file>

<file path=ppt/slides/_rels/slide7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5.bin"/><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6.bin"/><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5EEFAE5-F1E1-43AC-9776-CC1BA719C881}"/>
              </a:ext>
            </a:extLst>
          </p:cNvPr>
          <p:cNvSpPr>
            <a:spLocks noGrp="1"/>
          </p:cNvSpPr>
          <p:nvPr>
            <p:ph type="ctrTitle"/>
          </p:nvPr>
        </p:nvSpPr>
        <p:spPr>
          <a:xfrm>
            <a:off x="332509" y="338755"/>
            <a:ext cx="8470670" cy="1341596"/>
          </a:xfrm>
        </p:spPr>
        <p:txBody>
          <a:bodyPr>
            <a:noAutofit/>
          </a:bodyPr>
          <a:lstStyle/>
          <a:p>
            <a:pPr>
              <a:lnSpc>
                <a:spcPct val="100000"/>
              </a:lnSpc>
            </a:pPr>
            <a:r>
              <a:rPr lang="en-US" sz="5400" dirty="0">
                <a:latin typeface="Calibri" pitchFamily="34" charset="0"/>
              </a:rPr>
              <a:t>Financial Accounting</a:t>
            </a:r>
            <a:endParaRPr lang="en-IN" sz="5400" dirty="0"/>
          </a:p>
        </p:txBody>
      </p:sp>
      <p:sp>
        <p:nvSpPr>
          <p:cNvPr id="16" name="Subtitle 15">
            <a:extLst>
              <a:ext uri="{FF2B5EF4-FFF2-40B4-BE49-F238E27FC236}">
                <a16:creationId xmlns:a16="http://schemas.microsoft.com/office/drawing/2014/main" id="{35318545-96F9-4BD6-917E-204635EAB2DB}"/>
              </a:ext>
            </a:extLst>
          </p:cNvPr>
          <p:cNvSpPr>
            <a:spLocks noGrp="1"/>
          </p:cNvSpPr>
          <p:nvPr>
            <p:ph type="subTitle" idx="1"/>
          </p:nvPr>
        </p:nvSpPr>
        <p:spPr>
          <a:xfrm>
            <a:off x="340821" y="1680351"/>
            <a:ext cx="8470670" cy="579791"/>
          </a:xfrm>
        </p:spPr>
        <p:txBody>
          <a:bodyPr>
            <a:normAutofit/>
          </a:bodyPr>
          <a:lstStyle/>
          <a:p>
            <a:pPr>
              <a:lnSpc>
                <a:spcPct val="100000"/>
              </a:lnSpc>
            </a:pPr>
            <a:r>
              <a:rPr lang="en-US" sz="2800" dirty="0">
                <a:latin typeface="Calibri" panose="020F0502020204030204" pitchFamily="34" charset="0"/>
                <a:cs typeface="Calibri" panose="020F0502020204030204" pitchFamily="34" charset="0"/>
              </a:rPr>
              <a:t>IFRS 5</a:t>
            </a:r>
            <a:r>
              <a:rPr lang="en-US" sz="2800" baseline="30000" dirty="0">
                <a:latin typeface="Calibri" panose="020F0502020204030204" pitchFamily="34" charset="0"/>
                <a:cs typeface="Calibri" panose="020F0502020204030204" pitchFamily="34" charset="0"/>
              </a:rPr>
              <a:t>th</a:t>
            </a:r>
            <a:r>
              <a:rPr lang="en-US" sz="2800" dirty="0">
                <a:latin typeface="Calibri" panose="020F0502020204030204" pitchFamily="34" charset="0"/>
                <a:cs typeface="Calibri" panose="020F0502020204030204" pitchFamily="34" charset="0"/>
              </a:rPr>
              <a:t> Edition</a:t>
            </a:r>
          </a:p>
        </p:txBody>
      </p:sp>
      <p:sp>
        <p:nvSpPr>
          <p:cNvPr id="17" name="Content Placeholder 16">
            <a:extLst>
              <a:ext uri="{FF2B5EF4-FFF2-40B4-BE49-F238E27FC236}">
                <a16:creationId xmlns:a16="http://schemas.microsoft.com/office/drawing/2014/main" id="{6D6F9A41-82B0-4801-A978-EBFF13E9A989}"/>
              </a:ext>
            </a:extLst>
          </p:cNvPr>
          <p:cNvSpPr>
            <a:spLocks noGrp="1"/>
          </p:cNvSpPr>
          <p:nvPr>
            <p:ph sz="quarter" idx="24"/>
          </p:nvPr>
        </p:nvSpPr>
        <p:spPr>
          <a:xfrm>
            <a:off x="336550" y="2359282"/>
            <a:ext cx="8470900" cy="603504"/>
          </a:xfrm>
        </p:spPr>
        <p:txBody>
          <a:bodyPr/>
          <a:lstStyle/>
          <a:p>
            <a:pPr>
              <a:lnSpc>
                <a:spcPct val="100000"/>
              </a:lnSpc>
            </a:pPr>
            <a:r>
              <a:rPr lang="en-US" sz="3400" dirty="0"/>
              <a:t>Weygandt ● Kimmel</a:t>
            </a:r>
          </a:p>
        </p:txBody>
      </p:sp>
      <p:sp>
        <p:nvSpPr>
          <p:cNvPr id="18" name="Content Placeholder 17">
            <a:extLst>
              <a:ext uri="{FF2B5EF4-FFF2-40B4-BE49-F238E27FC236}">
                <a16:creationId xmlns:a16="http://schemas.microsoft.com/office/drawing/2014/main" id="{1B8636B7-78E2-4643-B342-446D928DC8B1}"/>
              </a:ext>
            </a:extLst>
          </p:cNvPr>
          <p:cNvSpPr>
            <a:spLocks noGrp="1"/>
          </p:cNvSpPr>
          <p:nvPr>
            <p:ph sz="quarter" idx="25"/>
          </p:nvPr>
        </p:nvSpPr>
        <p:spPr>
          <a:xfrm>
            <a:off x="336550" y="3538613"/>
            <a:ext cx="8470900" cy="668222"/>
          </a:xfrm>
        </p:spPr>
        <p:txBody>
          <a:bodyPr>
            <a:normAutofit/>
          </a:bodyPr>
          <a:lstStyle/>
          <a:p>
            <a:pPr>
              <a:lnSpc>
                <a:spcPct val="100000"/>
              </a:lnSpc>
            </a:pPr>
            <a:r>
              <a:rPr lang="en-US" sz="3200" b="1" spc="200" dirty="0">
                <a:solidFill>
                  <a:schemeClr val="accent2"/>
                </a:solidFill>
                <a:latin typeface="Calibri" panose="020F0502020204030204" pitchFamily="34" charset="0"/>
                <a:cs typeface="Calibri" panose="020F0502020204030204" pitchFamily="34" charset="0"/>
              </a:rPr>
              <a:t>Chapter 8</a:t>
            </a:r>
          </a:p>
        </p:txBody>
      </p:sp>
      <p:sp>
        <p:nvSpPr>
          <p:cNvPr id="19" name="Content Placeholder 18">
            <a:extLst>
              <a:ext uri="{FF2B5EF4-FFF2-40B4-BE49-F238E27FC236}">
                <a16:creationId xmlns:a16="http://schemas.microsoft.com/office/drawing/2014/main" id="{30A53EF8-8921-4E18-AD00-1CD137A56C16}"/>
              </a:ext>
            </a:extLst>
          </p:cNvPr>
          <p:cNvSpPr>
            <a:spLocks noGrp="1"/>
          </p:cNvSpPr>
          <p:nvPr>
            <p:ph sz="quarter" idx="26"/>
          </p:nvPr>
        </p:nvSpPr>
        <p:spPr>
          <a:xfrm>
            <a:off x="336550" y="4644248"/>
            <a:ext cx="8470900" cy="1093611"/>
          </a:xfrm>
        </p:spPr>
        <p:txBody>
          <a:bodyPr/>
          <a:lstStyle/>
          <a:p>
            <a:r>
              <a:rPr lang="en-US" sz="4000" b="0" spc="0" dirty="0">
                <a:solidFill>
                  <a:schemeClr val="accent3"/>
                </a:solidFill>
              </a:rPr>
              <a:t>Accounting for Receivables</a:t>
            </a:r>
          </a:p>
        </p:txBody>
      </p:sp>
      <p:sp>
        <p:nvSpPr>
          <p:cNvPr id="20" name="Content Placeholder 19">
            <a:extLst>
              <a:ext uri="{FF2B5EF4-FFF2-40B4-BE49-F238E27FC236}">
                <a16:creationId xmlns:a16="http://schemas.microsoft.com/office/drawing/2014/main" id="{24B2E272-E59A-4FB8-8035-4B6B789B647E}"/>
              </a:ext>
            </a:extLst>
          </p:cNvPr>
          <p:cNvSpPr>
            <a:spLocks noGrp="1"/>
          </p:cNvSpPr>
          <p:nvPr>
            <p:ph sz="quarter" idx="28"/>
          </p:nvPr>
        </p:nvSpPr>
        <p:spPr>
          <a:xfrm>
            <a:off x="897359" y="5883242"/>
            <a:ext cx="7349282" cy="277812"/>
          </a:xfrm>
        </p:spPr>
        <p:txBody>
          <a:bodyPr/>
          <a:lstStyle/>
          <a:p>
            <a:pPr algn="l"/>
            <a:r>
              <a:rPr lang="en-US" dirty="0">
                <a:solidFill>
                  <a:schemeClr val="bg1"/>
                </a:solidFill>
              </a:rPr>
              <a:t>This slide deck contains animations. Please disable animations if they cause issues with your device.</a:t>
            </a:r>
          </a:p>
        </p:txBody>
      </p:sp>
      <p:sp>
        <p:nvSpPr>
          <p:cNvPr id="8" name="TextBox 7">
            <a:extLst>
              <a:ext uri="{FF2B5EF4-FFF2-40B4-BE49-F238E27FC236}">
                <a16:creationId xmlns:a16="http://schemas.microsoft.com/office/drawing/2014/main" id="{065FB038-875E-A619-C8A6-856201F3C879}"/>
              </a:ext>
            </a:extLst>
          </p:cNvPr>
          <p:cNvSpPr txBox="1"/>
          <p:nvPr/>
        </p:nvSpPr>
        <p:spPr>
          <a:xfrm>
            <a:off x="2301498" y="6477000"/>
            <a:ext cx="44958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6">
                    <a:lumMod val="75000"/>
                  </a:schemeClr>
                </a:solidFill>
                <a:effectLst/>
                <a:latin typeface="Calibri" panose="020F0502020204030204" pitchFamily="34" charset="0"/>
              </a:rPr>
              <a:t>Copyright © John Wiley &amp; Sons, Inc.</a:t>
            </a:r>
            <a:endParaRPr lang="en-US" sz="1400" dirty="0">
              <a:solidFill>
                <a:schemeClr val="accent6">
                  <a:lumMod val="75000"/>
                </a:schemeClr>
              </a:solidFill>
            </a:endParaRPr>
          </a:p>
        </p:txBody>
      </p:sp>
    </p:spTree>
    <p:extLst>
      <p:ext uri="{BB962C8B-B14F-4D97-AF65-F5344CB8AC3E}">
        <p14:creationId xmlns:p14="http://schemas.microsoft.com/office/powerpoint/2010/main" val="167802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FEFDE0C-844F-B065-E795-6A2FC7840850}"/>
              </a:ext>
            </a:extLst>
          </p:cNvPr>
          <p:cNvSpPr>
            <a:spLocks noGrp="1"/>
          </p:cNvSpPr>
          <p:nvPr>
            <p:ph type="title"/>
          </p:nvPr>
        </p:nvSpPr>
        <p:spPr>
          <a:xfrm>
            <a:off x="513862" y="371078"/>
            <a:ext cx="8115302" cy="1027667"/>
          </a:xfrm>
        </p:spPr>
        <p:txBody>
          <a:bodyPr>
            <a:normAutofit fontScale="90000"/>
          </a:bodyPr>
          <a:lstStyle/>
          <a:p>
            <a:r>
              <a:rPr lang="en-US" sz="4400" dirty="0"/>
              <a:t>DO IT! 1: Recognizing Accounts </a:t>
            </a:r>
            <a:r>
              <a:rPr lang="en-US" dirty="0"/>
              <a:t>Receivable</a:t>
            </a:r>
            <a:endParaRPr lang="en-IN" dirty="0"/>
          </a:p>
        </p:txBody>
      </p:sp>
      <p:sp>
        <p:nvSpPr>
          <p:cNvPr id="13" name="Content Placeholder 12">
            <a:extLst>
              <a:ext uri="{FF2B5EF4-FFF2-40B4-BE49-F238E27FC236}">
                <a16:creationId xmlns:a16="http://schemas.microsoft.com/office/drawing/2014/main" id="{2B026217-830B-198B-7CD8-D751D65F46D3}"/>
              </a:ext>
            </a:extLst>
          </p:cNvPr>
          <p:cNvSpPr>
            <a:spLocks noGrp="1"/>
          </p:cNvSpPr>
          <p:nvPr>
            <p:ph sz="quarter" idx="10"/>
          </p:nvPr>
        </p:nvSpPr>
        <p:spPr>
          <a:xfrm>
            <a:off x="514350" y="1679575"/>
            <a:ext cx="8115300" cy="4181294"/>
          </a:xfrm>
        </p:spPr>
        <p:txBody>
          <a:bodyPr>
            <a:normAutofit fontScale="92500" lnSpcReduction="10000"/>
          </a:bodyPr>
          <a:lstStyle/>
          <a:p>
            <a:pPr marL="0" indent="0">
              <a:lnSpc>
                <a:spcPct val="100000"/>
              </a:lnSpc>
              <a:spcBef>
                <a:spcPts val="624"/>
              </a:spcBef>
              <a:buNone/>
            </a:pPr>
            <a:r>
              <a:rPr lang="en-US" dirty="0"/>
              <a:t>On May 1, Wilton sold merchandise on account to Bates for £50,000, terms 3/15, net 45. On May 4, Bates returns merchandise with a sales price of £2,000. On May 16, Wilton receives payment from Bates for the balance due. Prepare journal entries to record the May transactions on Wilton’s books. (Ignore cost of goods sold entries.)</a:t>
            </a:r>
          </a:p>
          <a:p>
            <a:pPr marL="0" indent="0">
              <a:lnSpc>
                <a:spcPct val="100000"/>
              </a:lnSpc>
              <a:spcBef>
                <a:spcPts val="624"/>
              </a:spcBef>
              <a:buNone/>
            </a:pPr>
            <a:endParaRPr lang="en-US" dirty="0"/>
          </a:p>
          <a:p>
            <a:pPr marL="0" indent="0">
              <a:lnSpc>
                <a:spcPct val="100000"/>
              </a:lnSpc>
              <a:spcBef>
                <a:spcPts val="624"/>
              </a:spcBef>
              <a:buNone/>
            </a:pPr>
            <a:r>
              <a:rPr lang="en-US" dirty="0"/>
              <a:t>(Term 3/15, Net 45: </a:t>
            </a:r>
            <a:r>
              <a:rPr lang="en-US" b="0" i="0" dirty="0">
                <a:solidFill>
                  <a:srgbClr val="040C28"/>
                </a:solidFill>
                <a:effectLst/>
                <a:latin typeface="Google Sans"/>
              </a:rPr>
              <a:t>the customer can take a 3% discount if payment is made within 15 days, or the full amount is due after 45 days</a:t>
            </a:r>
            <a:r>
              <a:rPr lang="en-US" b="0" i="0" dirty="0">
                <a:solidFill>
                  <a:srgbClr val="202124"/>
                </a:solidFill>
                <a:effectLst/>
                <a:latin typeface="Google Sans"/>
              </a:rPr>
              <a:t>.)</a:t>
            </a:r>
          </a:p>
          <a:p>
            <a:pPr marL="0" indent="0">
              <a:lnSpc>
                <a:spcPct val="100000"/>
              </a:lnSpc>
              <a:spcBef>
                <a:spcPts val="624"/>
              </a:spcBef>
              <a:buNone/>
            </a:pPr>
            <a:endParaRPr lang="en-US" dirty="0"/>
          </a:p>
        </p:txBody>
      </p:sp>
      <p:sp>
        <p:nvSpPr>
          <p:cNvPr id="10" name="Content Placeholder 5">
            <a:extLst>
              <a:ext uri="{FF2B5EF4-FFF2-40B4-BE49-F238E27FC236}">
                <a16:creationId xmlns:a16="http://schemas.microsoft.com/office/drawing/2014/main" id="{62F18517-2D25-EC24-F926-E100D8837D18}"/>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528428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F2CE-5C94-6283-A486-443E103B32BC}"/>
              </a:ext>
            </a:extLst>
          </p:cNvPr>
          <p:cNvSpPr>
            <a:spLocks noGrp="1"/>
          </p:cNvSpPr>
          <p:nvPr>
            <p:ph type="title"/>
          </p:nvPr>
        </p:nvSpPr>
        <p:spPr>
          <a:xfrm>
            <a:off x="513862" y="371078"/>
            <a:ext cx="8115302" cy="1027667"/>
          </a:xfrm>
        </p:spPr>
        <p:txBody>
          <a:bodyPr>
            <a:normAutofit fontScale="90000"/>
          </a:bodyPr>
          <a:lstStyle/>
          <a:p>
            <a:r>
              <a:rPr lang="en-US" sz="4400" dirty="0"/>
              <a:t>DO IT! 1: Recognizing Accounts </a:t>
            </a:r>
            <a:r>
              <a:rPr lang="en-US" dirty="0"/>
              <a:t>Receivable – Solution</a:t>
            </a:r>
            <a:endParaRPr lang="en-IN" dirty="0"/>
          </a:p>
        </p:txBody>
      </p:sp>
      <p:sp>
        <p:nvSpPr>
          <p:cNvPr id="9" name="Content Placeholder 8">
            <a:extLst>
              <a:ext uri="{FF2B5EF4-FFF2-40B4-BE49-F238E27FC236}">
                <a16:creationId xmlns:a16="http://schemas.microsoft.com/office/drawing/2014/main" id="{E1095BA3-80BE-1DA8-8B74-E7F3320F4D2B}"/>
              </a:ext>
            </a:extLst>
          </p:cNvPr>
          <p:cNvSpPr>
            <a:spLocks noGrp="1"/>
          </p:cNvSpPr>
          <p:nvPr>
            <p:ph sz="quarter" idx="10"/>
          </p:nvPr>
        </p:nvSpPr>
        <p:spPr>
          <a:xfrm>
            <a:off x="393266" y="1950130"/>
            <a:ext cx="1095692" cy="541111"/>
          </a:xfrm>
        </p:spPr>
        <p:txBody>
          <a:bodyPr>
            <a:normAutofit/>
          </a:bodyPr>
          <a:lstStyle/>
          <a:p>
            <a:pPr marL="0" indent="0">
              <a:buNone/>
            </a:pPr>
            <a:r>
              <a:rPr lang="en-IN" sz="2600" dirty="0"/>
              <a:t>May 1</a:t>
            </a:r>
          </a:p>
        </p:txBody>
      </p:sp>
      <p:sp>
        <p:nvSpPr>
          <p:cNvPr id="18" name="Content Placeholder 5">
            <a:extLst>
              <a:ext uri="{FF2B5EF4-FFF2-40B4-BE49-F238E27FC236}">
                <a16:creationId xmlns:a16="http://schemas.microsoft.com/office/drawing/2014/main" id="{39FDDBFD-CEB7-B4AC-DEFF-C1A295C020C6}"/>
              </a:ext>
            </a:extLst>
          </p:cNvPr>
          <p:cNvSpPr txBox="1">
            <a:spLocks noGrp="1"/>
          </p:cNvSpPr>
          <p:nvPr>
            <p:ph sz="quarter" idx="11"/>
          </p:nvPr>
        </p:nvSpPr>
        <p:spPr>
          <a:xfrm>
            <a:off x="1556308" y="1771860"/>
            <a:ext cx="7095009" cy="1319736"/>
          </a:xfrm>
          <a:prstGeom prst="rect">
            <a:avLst/>
          </a:prstGeom>
          <a:ln>
            <a:noFill/>
          </a:ln>
        </p:spPr>
        <p:txBody>
          <a:bodyPr anchor="ctr" anchorCtr="0">
            <a:noAutofit/>
          </a:bodyPr>
          <a:lstStyle>
            <a:lvl1pPr marL="0" indent="0" algn="l" defTabSz="914400" rtl="0" eaLnBrk="1" latinLnBrk="0" hangingPunct="1">
              <a:lnSpc>
                <a:spcPct val="90000"/>
              </a:lnSpc>
              <a:spcBef>
                <a:spcPts val="1000"/>
              </a:spcBef>
              <a:buFont typeface="Arial"/>
              <a:buNone/>
              <a:defRPr sz="2800" kern="1200" cap="none"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200"/>
              </a:spcBef>
            </a:pPr>
            <a:r>
              <a:rPr lang="en-US" sz="2600" dirty="0"/>
              <a:t>Accounts Receivable			50,000</a:t>
            </a:r>
          </a:p>
          <a:p>
            <a:pPr indent="717550">
              <a:lnSpc>
                <a:spcPct val="100000"/>
              </a:lnSpc>
              <a:spcBef>
                <a:spcPts val="1200"/>
              </a:spcBef>
            </a:pPr>
            <a:r>
              <a:rPr lang="en-US" sz="2600" dirty="0"/>
              <a:t>Sales Revenue				  </a:t>
            </a:r>
            <a:r>
              <a:rPr lang="en-US" altLang="en-US" sz="2600" dirty="0">
                <a:cs typeface="Calibri" panose="020F0502020204030204" pitchFamily="34" charset="0"/>
              </a:rPr>
              <a:t>50,000</a:t>
            </a:r>
            <a:endParaRPr lang="en-US" sz="2600" dirty="0">
              <a:cs typeface="Calibri" panose="020F0502020204030204" pitchFamily="34" charset="0"/>
            </a:endParaRPr>
          </a:p>
        </p:txBody>
      </p:sp>
      <p:sp>
        <p:nvSpPr>
          <p:cNvPr id="14" name="Content Placeholder 13">
            <a:extLst>
              <a:ext uri="{FF2B5EF4-FFF2-40B4-BE49-F238E27FC236}">
                <a16:creationId xmlns:a16="http://schemas.microsoft.com/office/drawing/2014/main" id="{28CC7726-1E13-E4BC-5013-6A7D487B19A9}"/>
              </a:ext>
            </a:extLst>
          </p:cNvPr>
          <p:cNvSpPr>
            <a:spLocks noGrp="1"/>
          </p:cNvSpPr>
          <p:nvPr>
            <p:ph sz="quarter" idx="17"/>
          </p:nvPr>
        </p:nvSpPr>
        <p:spPr>
          <a:xfrm>
            <a:off x="382030" y="3365842"/>
            <a:ext cx="1106927" cy="541111"/>
          </a:xfrm>
        </p:spPr>
        <p:txBody>
          <a:bodyPr>
            <a:normAutofit/>
          </a:bodyPr>
          <a:lstStyle/>
          <a:p>
            <a:pPr marL="0" indent="0">
              <a:buNone/>
            </a:pPr>
            <a:r>
              <a:rPr lang="en-US" sz="2600" dirty="0"/>
              <a:t>May 4</a:t>
            </a:r>
          </a:p>
        </p:txBody>
      </p:sp>
      <p:sp>
        <p:nvSpPr>
          <p:cNvPr id="3" name="Content Placeholder 5">
            <a:extLst>
              <a:ext uri="{FF2B5EF4-FFF2-40B4-BE49-F238E27FC236}">
                <a16:creationId xmlns:a16="http://schemas.microsoft.com/office/drawing/2014/main" id="{724A7085-2883-0B39-3CCF-71659D781736}"/>
              </a:ext>
            </a:extLst>
          </p:cNvPr>
          <p:cNvSpPr>
            <a:spLocks noGrp="1"/>
          </p:cNvSpPr>
          <p:nvPr>
            <p:ph sz="quarter" idx="18"/>
          </p:nvPr>
        </p:nvSpPr>
        <p:spPr>
          <a:xfrm>
            <a:off x="1627328" y="3383009"/>
            <a:ext cx="7134642" cy="914400"/>
          </a:xfrm>
          <a:ln>
            <a:noFill/>
          </a:ln>
        </p:spPr>
        <p:txBody>
          <a:bodyPr anchor="ctr" anchorCtr="0">
            <a:noAutofit/>
          </a:bodyPr>
          <a:lstStyle/>
          <a:p>
            <a:pPr marL="0" indent="0">
              <a:lnSpc>
                <a:spcPct val="100000"/>
              </a:lnSpc>
              <a:spcBef>
                <a:spcPts val="1200"/>
              </a:spcBef>
              <a:buNone/>
            </a:pPr>
            <a:r>
              <a:rPr lang="en-US" sz="2600" dirty="0"/>
              <a:t>Sales Returns and Allowances	       2,000</a:t>
            </a:r>
          </a:p>
          <a:p>
            <a:pPr marL="0" indent="622300">
              <a:lnSpc>
                <a:spcPct val="100000"/>
              </a:lnSpc>
              <a:spcBef>
                <a:spcPts val="1200"/>
              </a:spcBef>
              <a:buNone/>
            </a:pPr>
            <a:r>
              <a:rPr lang="en-US" sz="2600" dirty="0"/>
              <a:t>Accounts Receivable				   </a:t>
            </a:r>
            <a:r>
              <a:rPr lang="en-US" altLang="en-US" sz="2600" dirty="0">
                <a:cs typeface="Calibri" panose="020F0502020204030204" pitchFamily="34" charset="0"/>
              </a:rPr>
              <a:t>2,000</a:t>
            </a:r>
            <a:endParaRPr lang="en-US" sz="2600" dirty="0">
              <a:cs typeface="Calibri" panose="020F0502020204030204" pitchFamily="34" charset="0"/>
            </a:endParaRPr>
          </a:p>
        </p:txBody>
      </p:sp>
      <p:sp>
        <p:nvSpPr>
          <p:cNvPr id="11" name="Content Placeholder 10">
            <a:extLst>
              <a:ext uri="{FF2B5EF4-FFF2-40B4-BE49-F238E27FC236}">
                <a16:creationId xmlns:a16="http://schemas.microsoft.com/office/drawing/2014/main" id="{B5655549-8E07-581E-C57B-0A13578621D8}"/>
              </a:ext>
            </a:extLst>
          </p:cNvPr>
          <p:cNvSpPr>
            <a:spLocks noGrp="1"/>
          </p:cNvSpPr>
          <p:nvPr>
            <p:ph sz="quarter" idx="19"/>
          </p:nvPr>
        </p:nvSpPr>
        <p:spPr>
          <a:xfrm>
            <a:off x="409575" y="4673327"/>
            <a:ext cx="1146733" cy="561870"/>
          </a:xfrm>
        </p:spPr>
        <p:txBody>
          <a:bodyPr>
            <a:normAutofit/>
          </a:bodyPr>
          <a:lstStyle/>
          <a:p>
            <a:pPr marL="0" indent="0">
              <a:buNone/>
            </a:pPr>
            <a:r>
              <a:rPr lang="en-US" sz="2400" dirty="0"/>
              <a:t>May 16</a:t>
            </a:r>
          </a:p>
        </p:txBody>
      </p:sp>
      <p:sp>
        <p:nvSpPr>
          <p:cNvPr id="13" name="Content Placeholder 12">
            <a:extLst>
              <a:ext uri="{FF2B5EF4-FFF2-40B4-BE49-F238E27FC236}">
                <a16:creationId xmlns:a16="http://schemas.microsoft.com/office/drawing/2014/main" id="{CD4C4AF4-46E8-DD4E-E280-35DD3903CD66}"/>
              </a:ext>
            </a:extLst>
          </p:cNvPr>
          <p:cNvSpPr>
            <a:spLocks noGrp="1"/>
          </p:cNvSpPr>
          <p:nvPr>
            <p:ph sz="quarter" idx="27"/>
          </p:nvPr>
        </p:nvSpPr>
        <p:spPr>
          <a:xfrm>
            <a:off x="8198667" y="6516692"/>
            <a:ext cx="535758" cy="316720"/>
          </a:xfrm>
        </p:spPr>
        <p:txBody>
          <a:bodyPr vert="horz" lIns="91440" tIns="45720" rIns="91440" bIns="45720" rtlCol="0" anchor="ctr">
            <a:normAutofit/>
          </a:bodyPr>
          <a:lstStyle/>
          <a:p>
            <a:pPr marL="0" indent="0" algn="r">
              <a:buNone/>
            </a:pPr>
            <a:r>
              <a:rPr lang="en-US" sz="1200" dirty="0">
                <a:solidFill>
                  <a:schemeClr val="bg1"/>
                </a:solidFill>
                <a:latin typeface="Calibri" panose="020F0502020204030204" pitchFamily="34" charset="0"/>
                <a:cs typeface="Calibri" panose="020F0502020204030204" pitchFamily="34" charset="0"/>
              </a:rPr>
              <a:t>L</a:t>
            </a:r>
            <a:r>
              <a:rPr lang="en-US" sz="1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O 1</a:t>
            </a:r>
          </a:p>
        </p:txBody>
      </p:sp>
      <p:sp>
        <p:nvSpPr>
          <p:cNvPr id="21" name="Content Placeholder 5">
            <a:extLst>
              <a:ext uri="{FF2B5EF4-FFF2-40B4-BE49-F238E27FC236}">
                <a16:creationId xmlns:a16="http://schemas.microsoft.com/office/drawing/2014/main" id="{E0F9F234-0D04-D046-8006-07F01E93C9D6}"/>
              </a:ext>
            </a:extLst>
          </p:cNvPr>
          <p:cNvSpPr txBox="1">
            <a:spLocks noGrp="1"/>
          </p:cNvSpPr>
          <p:nvPr>
            <p:ph sz="quarter" idx="26"/>
          </p:nvPr>
        </p:nvSpPr>
        <p:spPr>
          <a:xfrm>
            <a:off x="1488957" y="4712316"/>
            <a:ext cx="7587692" cy="1447328"/>
          </a:xfrm>
          <a:prstGeom prst="rect">
            <a:avLst/>
          </a:prstGeom>
          <a:ln>
            <a:noFill/>
          </a:ln>
        </p:spPr>
        <p:txBody>
          <a:bodyPr anchor="ctr" anchorCtr="0">
            <a:noAutofit/>
          </a:bodyPr>
          <a:lstStyle>
            <a:lvl1pPr marL="0" indent="0" algn="l" defTabSz="914400" rtl="0" eaLnBrk="1" latinLnBrk="0" hangingPunct="1">
              <a:lnSpc>
                <a:spcPct val="90000"/>
              </a:lnSpc>
              <a:spcBef>
                <a:spcPts val="1000"/>
              </a:spcBef>
              <a:buFont typeface="Arial"/>
              <a:buNone/>
              <a:defRPr sz="2800" kern="1200" cap="none" baseline="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200"/>
              </a:spcBef>
            </a:pPr>
            <a:r>
              <a:rPr lang="en-US" sz="2600" dirty="0"/>
              <a:t>Cash (£48,000 − £1,440)		 46,560</a:t>
            </a:r>
          </a:p>
          <a:p>
            <a:pPr>
              <a:lnSpc>
                <a:spcPct val="100000"/>
              </a:lnSpc>
              <a:spcBef>
                <a:spcPts val="1200"/>
              </a:spcBef>
            </a:pPr>
            <a:r>
              <a:rPr lang="en-US" sz="2600" dirty="0"/>
              <a:t>Sales Discounts (£48,000 × .03)	   1,440</a:t>
            </a:r>
          </a:p>
          <a:p>
            <a:pPr indent="712788">
              <a:lnSpc>
                <a:spcPct val="100000"/>
              </a:lnSpc>
              <a:spcBef>
                <a:spcPts val="1200"/>
              </a:spcBef>
            </a:pPr>
            <a:r>
              <a:rPr lang="en-US" sz="2600" dirty="0"/>
              <a:t>Accounts Receivable			  </a:t>
            </a:r>
            <a:r>
              <a:rPr lang="en-US" altLang="en-US" sz="2600" dirty="0">
                <a:cs typeface="Calibri" panose="020F0502020204030204" pitchFamily="34" charset="0"/>
              </a:rPr>
              <a:t>48,000</a:t>
            </a:r>
            <a:endParaRPr lang="en-US" sz="2600" dirty="0">
              <a:cs typeface="Calibri" panose="020F0502020204030204" pitchFamily="34" charset="0"/>
            </a:endParaRPr>
          </a:p>
        </p:txBody>
      </p:sp>
    </p:spTree>
    <p:extLst>
      <p:ext uri="{BB962C8B-B14F-4D97-AF65-F5344CB8AC3E}">
        <p14:creationId xmlns:p14="http://schemas.microsoft.com/office/powerpoint/2010/main" val="41714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3" grpId="0" build="p"/>
      <p:bldP spid="2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251347"/>
            <a:ext cx="8115301" cy="2355307"/>
          </a:xfrm>
        </p:spPr>
        <p:txBody>
          <a:bodyPr>
            <a:noAutofit/>
          </a:bodyPr>
          <a:lstStyle/>
          <a:p>
            <a:r>
              <a:rPr lang="en-GB" dirty="0"/>
              <a:t>Learning Objective 2</a:t>
            </a:r>
            <a:br>
              <a:rPr lang="en-GB" dirty="0"/>
            </a:br>
            <a:r>
              <a:rPr lang="en-US" dirty="0"/>
              <a:t>Describe How Companies Value Accounts Receivable and Record Their Disposition.</a:t>
            </a:r>
            <a:endParaRPr lang="en-IN" dirty="0"/>
          </a:p>
        </p:txBody>
      </p:sp>
      <p:sp>
        <p:nvSpPr>
          <p:cNvPr id="7" name="Content Placeholder 5">
            <a:extLst>
              <a:ext uri="{FF2B5EF4-FFF2-40B4-BE49-F238E27FC236}">
                <a16:creationId xmlns:a16="http://schemas.microsoft.com/office/drawing/2014/main" id="{C978B5F4-0E5C-EF41-79EC-99CC0B4F780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425342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Valuing Accounts Receivable</a:t>
            </a:r>
            <a:endParaRPr lang="en-IN" dirty="0"/>
          </a:p>
        </p:txBody>
      </p:sp>
      <p:sp>
        <p:nvSpPr>
          <p:cNvPr id="5" name="Content Placeholder 4">
            <a:extLst>
              <a:ext uri="{FF2B5EF4-FFF2-40B4-BE49-F238E27FC236}">
                <a16:creationId xmlns:a16="http://schemas.microsoft.com/office/drawing/2014/main" id="{E54AF368-C68E-3A0A-A42C-1384C39CD44C}"/>
              </a:ext>
            </a:extLst>
          </p:cNvPr>
          <p:cNvSpPr>
            <a:spLocks noGrp="1"/>
          </p:cNvSpPr>
          <p:nvPr>
            <p:ph sz="quarter" idx="12"/>
          </p:nvPr>
        </p:nvSpPr>
        <p:spPr/>
        <p:txBody>
          <a:bodyPr>
            <a:normAutofit lnSpcReduction="10000"/>
          </a:bodyPr>
          <a:lstStyle/>
          <a:p>
            <a:r>
              <a:rPr lang="en-US" dirty="0"/>
              <a:t>Reported as a current asset</a:t>
            </a:r>
          </a:p>
          <a:p>
            <a:r>
              <a:rPr lang="en-US" dirty="0"/>
              <a:t>Valued at </a:t>
            </a:r>
            <a:r>
              <a:rPr lang="en-US" dirty="0">
                <a:highlight>
                  <a:srgbClr val="FFFF00"/>
                </a:highlight>
              </a:rPr>
              <a:t>net realizable value (-&gt;total amount of money an asset might generate upon its sale, less a reasonable estimate of the costs, fees, and taxes associated with that sale or disposal)</a:t>
            </a:r>
          </a:p>
          <a:p>
            <a:pPr marL="0" indent="0">
              <a:buNone/>
            </a:pPr>
            <a:r>
              <a:rPr lang="en-US" b="1" dirty="0"/>
              <a:t>Uncollectible Accounts Receivable</a:t>
            </a:r>
          </a:p>
          <a:p>
            <a:r>
              <a:rPr lang="en-US" dirty="0"/>
              <a:t>Sales on account raise possibility of accounts not being collected </a:t>
            </a:r>
          </a:p>
          <a:p>
            <a:r>
              <a:rPr lang="en-US" dirty="0"/>
              <a:t>Seller records losses that result from extending credit as </a:t>
            </a:r>
            <a:r>
              <a:rPr lang="en-US" b="1" dirty="0">
                <a:solidFill>
                  <a:srgbClr val="FF0000"/>
                </a:solidFill>
              </a:rPr>
              <a:t>Bad Debt Expense</a:t>
            </a:r>
            <a:r>
              <a:rPr lang="en-US" dirty="0">
                <a:solidFill>
                  <a:srgbClr val="FF0000"/>
                </a:solidFill>
              </a:rPr>
              <a:t> </a:t>
            </a:r>
            <a:r>
              <a:rPr lang="en-US" dirty="0"/>
              <a:t>(or Uncollectible Accounts Expense)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176811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Autofit/>
          </a:bodyPr>
          <a:lstStyle/>
          <a:p>
            <a:r>
              <a:rPr lang="en-US" dirty="0"/>
              <a:t>Accounting for Uncollectible Accounts</a:t>
            </a:r>
            <a:endParaRPr lang="en-IN" dirty="0"/>
          </a:p>
        </p:txBody>
      </p:sp>
      <p:sp>
        <p:nvSpPr>
          <p:cNvPr id="5" name="Content Placeholder 4">
            <a:extLst>
              <a:ext uri="{FF2B5EF4-FFF2-40B4-BE49-F238E27FC236}">
                <a16:creationId xmlns:a16="http://schemas.microsoft.com/office/drawing/2014/main" id="{E54AF368-C68E-3A0A-A42C-1384C39CD44C}"/>
              </a:ext>
            </a:extLst>
          </p:cNvPr>
          <p:cNvSpPr>
            <a:spLocks noGrp="1"/>
          </p:cNvSpPr>
          <p:nvPr>
            <p:ph sz="quarter" idx="12"/>
          </p:nvPr>
        </p:nvSpPr>
        <p:spPr>
          <a:xfrm>
            <a:off x="513862" y="1738265"/>
            <a:ext cx="8115301" cy="4647151"/>
          </a:xfrm>
        </p:spPr>
        <p:txBody>
          <a:bodyPr/>
          <a:lstStyle/>
          <a:p>
            <a:pPr marL="0" indent="0">
              <a:buNone/>
            </a:pPr>
            <a:r>
              <a:rPr lang="en-US" b="1" dirty="0"/>
              <a:t>Allowance Method</a:t>
            </a:r>
          </a:p>
          <a:p>
            <a:r>
              <a:rPr lang="en-US" dirty="0">
                <a:solidFill>
                  <a:srgbClr val="FF0000"/>
                </a:solidFill>
              </a:rPr>
              <a:t>Estimate</a:t>
            </a:r>
            <a:r>
              <a:rPr lang="en-US" dirty="0"/>
              <a:t> uncollectible accounts </a:t>
            </a:r>
            <a:r>
              <a:rPr lang="en-US" dirty="0">
                <a:solidFill>
                  <a:srgbClr val="FF0000"/>
                </a:solidFill>
              </a:rPr>
              <a:t>at the end of each period</a:t>
            </a:r>
          </a:p>
          <a:p>
            <a:r>
              <a:rPr lang="en-US" dirty="0"/>
              <a:t>Better matching of expenses with revenues</a:t>
            </a:r>
          </a:p>
          <a:p>
            <a:r>
              <a:rPr lang="en-US" dirty="0"/>
              <a:t>Receivables stated at cash (net) realizable value</a:t>
            </a:r>
          </a:p>
          <a:p>
            <a:r>
              <a:rPr lang="en-US" dirty="0">
                <a:highlight>
                  <a:srgbClr val="FFFF00"/>
                </a:highlight>
              </a:rPr>
              <a:t>Required for financial reporting purposes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246319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514353" y="460255"/>
            <a:ext cx="8115301" cy="1187476"/>
          </a:xfrm>
        </p:spPr>
        <p:txBody>
          <a:bodyPr>
            <a:noAutofit/>
          </a:bodyPr>
          <a:lstStyle/>
          <a:p>
            <a:r>
              <a:rPr lang="en-US" dirty="0"/>
              <a:t>Allowance Method for Uncollectible Accounts</a:t>
            </a:r>
            <a:endParaRPr lang="en-IN" dirty="0"/>
          </a:p>
        </p:txBody>
      </p:sp>
      <p:sp>
        <p:nvSpPr>
          <p:cNvPr id="5" name="Content Placeholder 4">
            <a:extLst>
              <a:ext uri="{FF2B5EF4-FFF2-40B4-BE49-F238E27FC236}">
                <a16:creationId xmlns:a16="http://schemas.microsoft.com/office/drawing/2014/main" id="{2834008F-7646-05E3-8969-34B7F6A0E99B}"/>
              </a:ext>
            </a:extLst>
          </p:cNvPr>
          <p:cNvSpPr>
            <a:spLocks noGrp="1"/>
          </p:cNvSpPr>
          <p:nvPr>
            <p:ph sz="quarter" idx="12"/>
          </p:nvPr>
        </p:nvSpPr>
        <p:spPr>
          <a:xfrm>
            <a:off x="513862" y="1647731"/>
            <a:ext cx="8115301" cy="4737685"/>
          </a:xfrm>
        </p:spPr>
        <p:txBody>
          <a:bodyPr>
            <a:normAutofit fontScale="85000" lnSpcReduction="20000"/>
          </a:bodyPr>
          <a:lstStyle/>
          <a:p>
            <a:r>
              <a:rPr lang="en-US" dirty="0"/>
              <a:t>Companies </a:t>
            </a:r>
            <a:r>
              <a:rPr lang="en-US" b="1" dirty="0">
                <a:solidFill>
                  <a:srgbClr val="FF0000"/>
                </a:solidFill>
              </a:rPr>
              <a:t>estimate</a:t>
            </a:r>
            <a:r>
              <a:rPr lang="en-US" dirty="0"/>
              <a:t> uncollectible accounts receivable at the end of each period. </a:t>
            </a:r>
          </a:p>
          <a:p>
            <a:endParaRPr lang="en-US" dirty="0"/>
          </a:p>
          <a:p>
            <a:endParaRPr lang="en-US" dirty="0"/>
          </a:p>
          <a:p>
            <a:endParaRPr lang="en-US" dirty="0"/>
          </a:p>
          <a:p>
            <a:r>
              <a:rPr lang="en-US" dirty="0"/>
              <a:t>During the year, </a:t>
            </a:r>
            <a:r>
              <a:rPr lang="en-US" dirty="0">
                <a:solidFill>
                  <a:srgbClr val="FF0000"/>
                </a:solidFill>
              </a:rPr>
              <a:t>write off actual bad debts </a:t>
            </a:r>
            <a:r>
              <a:rPr lang="en-US" dirty="0"/>
              <a:t>as uncollectible. Actual write off may be different than estimate. </a:t>
            </a:r>
          </a:p>
          <a:p>
            <a:endParaRPr lang="en-US" dirty="0"/>
          </a:p>
          <a:p>
            <a:endParaRPr lang="en-US" dirty="0"/>
          </a:p>
          <a:p>
            <a:endParaRPr lang="en-US" dirty="0"/>
          </a:p>
          <a:p>
            <a:r>
              <a:rPr lang="en-US" dirty="0"/>
              <a:t>At the end of the year, </a:t>
            </a:r>
            <a:r>
              <a:rPr lang="en-US" dirty="0">
                <a:solidFill>
                  <a:srgbClr val="FF0000"/>
                </a:solidFill>
              </a:rPr>
              <a:t>estimate </a:t>
            </a:r>
            <a:r>
              <a:rPr lang="en-US" dirty="0"/>
              <a:t>future uncollectible amounts. </a:t>
            </a:r>
            <a:r>
              <a:rPr lang="en-US" dirty="0">
                <a:solidFill>
                  <a:srgbClr val="FF0000"/>
                </a:solidFill>
              </a:rPr>
              <a:t>Adjust </a:t>
            </a:r>
            <a:r>
              <a:rPr lang="en-US" dirty="0"/>
              <a:t>the Allowance for Doubtful Accounts to the estimated amount</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3" name="Content Placeholder 5">
            <a:extLst>
              <a:ext uri="{FF2B5EF4-FFF2-40B4-BE49-F238E27FC236}">
                <a16:creationId xmlns:a16="http://schemas.microsoft.com/office/drawing/2014/main" id="{D1C2C22F-9382-3D58-AB7D-69110C4B68CC}"/>
              </a:ext>
            </a:extLst>
          </p:cNvPr>
          <p:cNvSpPr txBox="1">
            <a:spLocks/>
          </p:cNvSpPr>
          <p:nvPr/>
        </p:nvSpPr>
        <p:spPr>
          <a:xfrm>
            <a:off x="987964" y="2268144"/>
            <a:ext cx="7746461" cy="1128016"/>
          </a:xfrm>
          <a:prstGeom prst="rect">
            <a:avLst/>
          </a:prstGeom>
          <a:ln>
            <a:noFill/>
          </a:ln>
        </p:spPr>
        <p:txBody>
          <a:bodyPr anchor="ctr" anchorCtr="0">
            <a:noAutofit/>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r>
              <a:rPr lang="en-US" sz="2400" b="1" dirty="0">
                <a:solidFill>
                  <a:schemeClr val="accent2"/>
                </a:solidFill>
              </a:rPr>
              <a:t>(DR) Bad Debt Expense				</a:t>
            </a:r>
          </a:p>
          <a:p>
            <a:pPr marL="0" indent="0">
              <a:lnSpc>
                <a:spcPct val="100000"/>
              </a:lnSpc>
              <a:spcBef>
                <a:spcPts val="1200"/>
              </a:spcBef>
              <a:buFont typeface="Arial" panose="020B0604020202020204" pitchFamily="34" charset="0"/>
              <a:buNone/>
            </a:pPr>
            <a:r>
              <a:rPr lang="en-US" sz="2400" b="1" dirty="0">
                <a:solidFill>
                  <a:schemeClr val="accent2"/>
                </a:solidFill>
              </a:rPr>
              <a:t>	(CR) Allowance for Doubtful Accounts (contra-asset)</a:t>
            </a:r>
            <a:endParaRPr lang="en-US" sz="2400" b="1" dirty="0">
              <a:solidFill>
                <a:schemeClr val="accent2"/>
              </a:solidFill>
              <a:cs typeface="Calibri" panose="020F0502020204030204" pitchFamily="34" charset="0"/>
            </a:endParaRPr>
          </a:p>
        </p:txBody>
      </p:sp>
      <p:sp>
        <p:nvSpPr>
          <p:cNvPr id="4" name="Content Placeholder 5">
            <a:extLst>
              <a:ext uri="{FF2B5EF4-FFF2-40B4-BE49-F238E27FC236}">
                <a16:creationId xmlns:a16="http://schemas.microsoft.com/office/drawing/2014/main" id="{F704B1FF-C155-2553-4E64-E248A9D96790}"/>
              </a:ext>
            </a:extLst>
          </p:cNvPr>
          <p:cNvSpPr txBox="1">
            <a:spLocks/>
          </p:cNvSpPr>
          <p:nvPr/>
        </p:nvSpPr>
        <p:spPr>
          <a:xfrm>
            <a:off x="882947" y="4016573"/>
            <a:ext cx="7746461" cy="1128016"/>
          </a:xfrm>
          <a:prstGeom prst="rect">
            <a:avLst/>
          </a:prstGeom>
          <a:ln>
            <a:noFill/>
          </a:ln>
        </p:spPr>
        <p:txBody>
          <a:bodyPr anchor="ctr" anchorCtr="0">
            <a:noAutofit/>
          </a:bodyPr>
          <a:lstStyle>
            <a:lvl1pPr marL="219456" indent="-219456" algn="l" defTabSz="685800" rtl="0" eaLnBrk="1" latinLnBrk="0" hangingPunct="1">
              <a:lnSpc>
                <a:spcPct val="90000"/>
              </a:lnSpc>
              <a:spcBef>
                <a:spcPts val="75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17220" indent="-219456" algn="l" defTabSz="685800" rtl="0" eaLnBrk="1" latinLnBrk="0" hangingPunct="1">
              <a:lnSpc>
                <a:spcPct val="900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908685" indent="-192024" algn="l" defTabSz="685800" rtl="0" eaLnBrk="1" latinLnBrk="0" hangingPunct="1">
              <a:lnSpc>
                <a:spcPct val="90000"/>
              </a:lnSpc>
              <a:spcBef>
                <a:spcPts val="375"/>
              </a:spcBef>
              <a:buClr>
                <a:schemeClr val="accent2"/>
              </a:buClr>
              <a:buFont typeface="Arial" panose="020B0604020202020204" pitchFamily="34" charset="0"/>
              <a:buChar char="•"/>
              <a:defRPr sz="2200" kern="1200">
                <a:solidFill>
                  <a:schemeClr val="tx1"/>
                </a:solidFill>
                <a:latin typeface="+mn-lt"/>
                <a:ea typeface="+mn-ea"/>
                <a:cs typeface="+mn-cs"/>
              </a:defRPr>
            </a:lvl3pPr>
            <a:lvl4pPr marL="113157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4pPr>
            <a:lvl5pPr marL="1345883" indent="-150876" algn="l" defTabSz="685800" rtl="0" eaLnBrk="1" latinLnBrk="0" hangingPunct="1">
              <a:lnSpc>
                <a:spcPct val="90000"/>
              </a:lnSpc>
              <a:spcBef>
                <a:spcPts val="375"/>
              </a:spcBef>
              <a:buClr>
                <a:schemeClr val="accent2"/>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r>
              <a:rPr lang="en-US" sz="2400" b="1" dirty="0">
                <a:solidFill>
                  <a:schemeClr val="accent2"/>
                </a:solidFill>
              </a:rPr>
              <a:t>(DR) Allowance of Doubtful Accounts</a:t>
            </a:r>
          </a:p>
          <a:p>
            <a:pPr marL="0" indent="0">
              <a:lnSpc>
                <a:spcPct val="100000"/>
              </a:lnSpc>
              <a:spcBef>
                <a:spcPts val="1200"/>
              </a:spcBef>
              <a:buFont typeface="Arial" panose="020B0604020202020204" pitchFamily="34" charset="0"/>
              <a:buNone/>
            </a:pPr>
            <a:r>
              <a:rPr lang="en-US" sz="2400" b="1" dirty="0">
                <a:solidFill>
                  <a:schemeClr val="accent2"/>
                </a:solidFill>
              </a:rPr>
              <a:t>	(CR) Accounts Receivable		</a:t>
            </a:r>
            <a:endParaRPr lang="en-US" sz="2400" b="1" dirty="0">
              <a:solidFill>
                <a:schemeClr val="accent2"/>
              </a:solidFill>
              <a:cs typeface="Calibri" panose="020F0502020204030204" pitchFamily="34" charset="0"/>
            </a:endParaRPr>
          </a:p>
        </p:txBody>
      </p:sp>
    </p:spTree>
    <p:extLst>
      <p:ext uri="{BB962C8B-B14F-4D97-AF65-F5344CB8AC3E}">
        <p14:creationId xmlns:p14="http://schemas.microsoft.com/office/powerpoint/2010/main" val="285811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5826302A-94B7-0BD8-1E60-694E089FF9B0}"/>
              </a:ext>
            </a:extLst>
          </p:cNvPr>
          <p:cNvPicPr>
            <a:picLocks noGrp="1" noChangeAspect="1"/>
          </p:cNvPicPr>
          <p:nvPr>
            <p:ph sz="quarter" idx="12"/>
          </p:nvPr>
        </p:nvPicPr>
        <p:blipFill>
          <a:blip r:embed="rId2"/>
          <a:stretch>
            <a:fillRect/>
          </a:stretch>
        </p:blipFill>
        <p:spPr>
          <a:xfrm>
            <a:off x="3968631" y="1820686"/>
            <a:ext cx="2143125" cy="2143125"/>
          </a:xfrm>
          <a:prstGeom prst="rect">
            <a:avLst/>
          </a:prstGeom>
        </p:spPr>
      </p:pic>
      <p:sp>
        <p:nvSpPr>
          <p:cNvPr id="4" name="Content Placeholder 3">
            <a:extLst>
              <a:ext uri="{FF2B5EF4-FFF2-40B4-BE49-F238E27FC236}">
                <a16:creationId xmlns:a16="http://schemas.microsoft.com/office/drawing/2014/main" id="{F6C575B5-5F6B-EB7F-5D40-07310E298B9C}"/>
              </a:ext>
            </a:extLst>
          </p:cNvPr>
          <p:cNvSpPr>
            <a:spLocks noGrp="1"/>
          </p:cNvSpPr>
          <p:nvPr>
            <p:ph sz="quarter" idx="25"/>
          </p:nvPr>
        </p:nvSpPr>
        <p:spPr/>
        <p:txBody>
          <a:bodyPr/>
          <a:lstStyle/>
          <a:p>
            <a:endParaRPr lang="en-US"/>
          </a:p>
        </p:txBody>
      </p:sp>
      <p:sp>
        <p:nvSpPr>
          <p:cNvPr id="8" name="Rectangle: Rounded Corners 7">
            <a:extLst>
              <a:ext uri="{FF2B5EF4-FFF2-40B4-BE49-F238E27FC236}">
                <a16:creationId xmlns:a16="http://schemas.microsoft.com/office/drawing/2014/main" id="{BD0ABF3C-1937-8E37-D7BC-E5DF06E242A6}"/>
              </a:ext>
            </a:extLst>
          </p:cNvPr>
          <p:cNvSpPr/>
          <p:nvPr/>
        </p:nvSpPr>
        <p:spPr>
          <a:xfrm>
            <a:off x="796833" y="527485"/>
            <a:ext cx="1733006" cy="43194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86E8C9-F34E-CDDB-9FEF-4DFDCE73F553}"/>
              </a:ext>
            </a:extLst>
          </p:cNvPr>
          <p:cNvSpPr txBox="1"/>
          <p:nvPr/>
        </p:nvSpPr>
        <p:spPr>
          <a:xfrm>
            <a:off x="1046689" y="1176275"/>
            <a:ext cx="1654629" cy="646331"/>
          </a:xfrm>
          <a:prstGeom prst="rect">
            <a:avLst/>
          </a:prstGeom>
          <a:noFill/>
        </p:spPr>
        <p:txBody>
          <a:bodyPr wrap="square" rtlCol="0">
            <a:spAutoFit/>
          </a:bodyPr>
          <a:lstStyle/>
          <a:p>
            <a:r>
              <a:rPr lang="en-US" dirty="0"/>
              <a:t>Account receivables</a:t>
            </a:r>
          </a:p>
        </p:txBody>
      </p:sp>
      <p:sp>
        <p:nvSpPr>
          <p:cNvPr id="11" name="Rectangle: Rounded Corners 10">
            <a:extLst>
              <a:ext uri="{FF2B5EF4-FFF2-40B4-BE49-F238E27FC236}">
                <a16:creationId xmlns:a16="http://schemas.microsoft.com/office/drawing/2014/main" id="{27A72430-1C2F-D893-A655-F4C06A7DE51C}"/>
              </a:ext>
            </a:extLst>
          </p:cNvPr>
          <p:cNvSpPr/>
          <p:nvPr/>
        </p:nvSpPr>
        <p:spPr>
          <a:xfrm>
            <a:off x="896982" y="4010914"/>
            <a:ext cx="1480457" cy="77506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11DEA9F-7BCD-E798-FA18-A05A2D2ED0CB}"/>
              </a:ext>
            </a:extLst>
          </p:cNvPr>
          <p:cNvSpPr txBox="1"/>
          <p:nvPr/>
        </p:nvSpPr>
        <p:spPr>
          <a:xfrm>
            <a:off x="951410" y="4075279"/>
            <a:ext cx="1654629" cy="646331"/>
          </a:xfrm>
          <a:prstGeom prst="rect">
            <a:avLst/>
          </a:prstGeom>
          <a:noFill/>
        </p:spPr>
        <p:txBody>
          <a:bodyPr wrap="square" rtlCol="0">
            <a:spAutoFit/>
          </a:bodyPr>
          <a:lstStyle/>
          <a:p>
            <a:r>
              <a:rPr lang="en-US" dirty="0">
                <a:solidFill>
                  <a:srgbClr val="FF0000"/>
                </a:solidFill>
                <a:highlight>
                  <a:srgbClr val="E2F3F8"/>
                </a:highlight>
              </a:rPr>
              <a:t>Estimated uncollectible</a:t>
            </a:r>
          </a:p>
        </p:txBody>
      </p:sp>
      <p:cxnSp>
        <p:nvCxnSpPr>
          <p:cNvPr id="14" name="Straight Arrow Connector 13">
            <a:extLst>
              <a:ext uri="{FF2B5EF4-FFF2-40B4-BE49-F238E27FC236}">
                <a16:creationId xmlns:a16="http://schemas.microsoft.com/office/drawing/2014/main" id="{E85CB5E5-D6F6-B72D-4CFF-9FDD4244D7DD}"/>
              </a:ext>
            </a:extLst>
          </p:cNvPr>
          <p:cNvCxnSpPr>
            <a:cxnSpLocks/>
          </p:cNvCxnSpPr>
          <p:nvPr/>
        </p:nvCxnSpPr>
        <p:spPr>
          <a:xfrm flipV="1">
            <a:off x="2377439" y="3115936"/>
            <a:ext cx="1580606" cy="1060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A992E3-93DD-B235-AB02-AF1470A04916}"/>
              </a:ext>
            </a:extLst>
          </p:cNvPr>
          <p:cNvSpPr txBox="1"/>
          <p:nvPr/>
        </p:nvSpPr>
        <p:spPr>
          <a:xfrm>
            <a:off x="3674475" y="1136213"/>
            <a:ext cx="3064901" cy="1754326"/>
          </a:xfrm>
          <a:prstGeom prst="rect">
            <a:avLst/>
          </a:prstGeom>
          <a:noFill/>
        </p:spPr>
        <p:txBody>
          <a:bodyPr wrap="square" rtlCol="0">
            <a:spAutoFit/>
          </a:bodyPr>
          <a:lstStyle/>
          <a:p>
            <a:r>
              <a:rPr lang="en-US" dirty="0"/>
              <a:t>Recognize the cost before it actually went bad (Conservatism)</a:t>
            </a:r>
          </a:p>
          <a:p>
            <a:endParaRPr lang="en-US" dirty="0"/>
          </a:p>
          <a:p>
            <a:endParaRPr lang="en-US" dirty="0"/>
          </a:p>
          <a:p>
            <a:endParaRPr lang="en-US" dirty="0"/>
          </a:p>
        </p:txBody>
      </p:sp>
      <p:sp>
        <p:nvSpPr>
          <p:cNvPr id="20" name="TextBox 19">
            <a:extLst>
              <a:ext uri="{FF2B5EF4-FFF2-40B4-BE49-F238E27FC236}">
                <a16:creationId xmlns:a16="http://schemas.microsoft.com/office/drawing/2014/main" id="{0016D73C-971C-5DE3-081B-B0C4EB08CA16}"/>
              </a:ext>
            </a:extLst>
          </p:cNvPr>
          <p:cNvSpPr txBox="1"/>
          <p:nvPr/>
        </p:nvSpPr>
        <p:spPr>
          <a:xfrm>
            <a:off x="4186645" y="3401987"/>
            <a:ext cx="3000556" cy="923330"/>
          </a:xfrm>
          <a:prstGeom prst="rect">
            <a:avLst/>
          </a:prstGeom>
          <a:noFill/>
        </p:spPr>
        <p:txBody>
          <a:bodyPr wrap="square">
            <a:spAutoFit/>
          </a:bodyPr>
          <a:lstStyle/>
          <a:p>
            <a:r>
              <a:rPr lang="en-US" dirty="0"/>
              <a:t>Allowance for Doubtful Accounts</a:t>
            </a:r>
          </a:p>
          <a:p>
            <a:r>
              <a:rPr lang="en-US" dirty="0"/>
              <a:t> (CR)</a:t>
            </a:r>
          </a:p>
        </p:txBody>
      </p:sp>
      <p:sp>
        <p:nvSpPr>
          <p:cNvPr id="22" name="TextBox 21">
            <a:extLst>
              <a:ext uri="{FF2B5EF4-FFF2-40B4-BE49-F238E27FC236}">
                <a16:creationId xmlns:a16="http://schemas.microsoft.com/office/drawing/2014/main" id="{EC31612A-2AB4-D35B-82D3-097811EC1756}"/>
              </a:ext>
            </a:extLst>
          </p:cNvPr>
          <p:cNvSpPr txBox="1"/>
          <p:nvPr/>
        </p:nvSpPr>
        <p:spPr>
          <a:xfrm>
            <a:off x="2471014" y="2712108"/>
            <a:ext cx="1831080" cy="646331"/>
          </a:xfrm>
          <a:prstGeom prst="rect">
            <a:avLst/>
          </a:prstGeom>
          <a:noFill/>
        </p:spPr>
        <p:txBody>
          <a:bodyPr wrap="square">
            <a:spAutoFit/>
          </a:bodyPr>
          <a:lstStyle/>
          <a:p>
            <a:r>
              <a:rPr lang="en-US" dirty="0"/>
              <a:t>bad debt expense (Dr) </a:t>
            </a:r>
          </a:p>
        </p:txBody>
      </p:sp>
      <p:cxnSp>
        <p:nvCxnSpPr>
          <p:cNvPr id="23" name="Straight Arrow Connector 22">
            <a:extLst>
              <a:ext uri="{FF2B5EF4-FFF2-40B4-BE49-F238E27FC236}">
                <a16:creationId xmlns:a16="http://schemas.microsoft.com/office/drawing/2014/main" id="{1366C405-FE20-3D23-F4BA-C7C8D2EB00C3}"/>
              </a:ext>
            </a:extLst>
          </p:cNvPr>
          <p:cNvCxnSpPr>
            <a:cxnSpLocks/>
          </p:cNvCxnSpPr>
          <p:nvPr/>
        </p:nvCxnSpPr>
        <p:spPr>
          <a:xfrm>
            <a:off x="5356712" y="3073014"/>
            <a:ext cx="1584019" cy="23175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AD71FF-194F-EC51-B11D-40BD167369D8}"/>
              </a:ext>
            </a:extLst>
          </p:cNvPr>
          <p:cNvSpPr txBox="1"/>
          <p:nvPr/>
        </p:nvSpPr>
        <p:spPr>
          <a:xfrm>
            <a:off x="5356712" y="4833193"/>
            <a:ext cx="2829166" cy="369332"/>
          </a:xfrm>
          <a:prstGeom prst="rect">
            <a:avLst/>
          </a:prstGeom>
          <a:noFill/>
        </p:spPr>
        <p:txBody>
          <a:bodyPr wrap="square">
            <a:spAutoFit/>
          </a:bodyPr>
          <a:lstStyle/>
          <a:p>
            <a:r>
              <a:rPr lang="en-US" b="1" dirty="0"/>
              <a:t>written off</a:t>
            </a:r>
            <a:r>
              <a:rPr lang="en-US" dirty="0"/>
              <a:t> </a:t>
            </a:r>
          </a:p>
        </p:txBody>
      </p:sp>
      <p:sp>
        <p:nvSpPr>
          <p:cNvPr id="30" name="Rectangle: Rounded Corners 29">
            <a:extLst>
              <a:ext uri="{FF2B5EF4-FFF2-40B4-BE49-F238E27FC236}">
                <a16:creationId xmlns:a16="http://schemas.microsoft.com/office/drawing/2014/main" id="{03C62372-2EC4-482D-5055-61DED0EA4C23}"/>
              </a:ext>
            </a:extLst>
          </p:cNvPr>
          <p:cNvSpPr/>
          <p:nvPr/>
        </p:nvSpPr>
        <p:spPr>
          <a:xfrm>
            <a:off x="6446972" y="5460168"/>
            <a:ext cx="1965508" cy="77506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highlight>
                  <a:srgbClr val="E2F3F8"/>
                </a:highlight>
              </a:rPr>
              <a:t>Become uncollectible</a:t>
            </a:r>
            <a:endParaRPr lang="en-US" dirty="0"/>
          </a:p>
        </p:txBody>
      </p:sp>
    </p:spTree>
    <p:extLst>
      <p:ext uri="{BB962C8B-B14F-4D97-AF65-F5344CB8AC3E}">
        <p14:creationId xmlns:p14="http://schemas.microsoft.com/office/powerpoint/2010/main" val="3209747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A1EC-308C-B8FF-ABF8-E2F31298DA30}"/>
              </a:ext>
            </a:extLst>
          </p:cNvPr>
          <p:cNvSpPr>
            <a:spLocks noGrp="1"/>
          </p:cNvSpPr>
          <p:nvPr>
            <p:ph type="title"/>
          </p:nvPr>
        </p:nvSpPr>
        <p:spPr/>
        <p:txBody>
          <a:bodyPr/>
          <a:lstStyle/>
          <a:p>
            <a:r>
              <a:rPr lang="en-US" dirty="0"/>
              <a:t>T-Accounts</a:t>
            </a:r>
          </a:p>
        </p:txBody>
      </p:sp>
      <p:sp>
        <p:nvSpPr>
          <p:cNvPr id="12" name="Content Placeholder 11">
            <a:extLst>
              <a:ext uri="{FF2B5EF4-FFF2-40B4-BE49-F238E27FC236}">
                <a16:creationId xmlns:a16="http://schemas.microsoft.com/office/drawing/2014/main" id="{7E369BEE-16A5-1194-9401-2C9C82DA4ADA}"/>
              </a:ext>
            </a:extLst>
          </p:cNvPr>
          <p:cNvSpPr>
            <a:spLocks noGrp="1"/>
          </p:cNvSpPr>
          <p:nvPr>
            <p:ph sz="quarter" idx="25"/>
          </p:nvPr>
        </p:nvSpPr>
        <p:spPr/>
        <p:txBody>
          <a:bodyPr/>
          <a:lstStyle/>
          <a:p>
            <a:endParaRPr lang="en-US"/>
          </a:p>
        </p:txBody>
      </p:sp>
      <p:sp>
        <p:nvSpPr>
          <p:cNvPr id="17" name="Content Placeholder 16">
            <a:extLst>
              <a:ext uri="{FF2B5EF4-FFF2-40B4-BE49-F238E27FC236}">
                <a16:creationId xmlns:a16="http://schemas.microsoft.com/office/drawing/2014/main" id="{223984C7-CFAE-39ED-A285-1996EBD819EB}"/>
              </a:ext>
            </a:extLst>
          </p:cNvPr>
          <p:cNvSpPr>
            <a:spLocks noGrp="1"/>
          </p:cNvSpPr>
          <p:nvPr>
            <p:ph sz="quarter" idx="12"/>
          </p:nvPr>
        </p:nvSpPr>
        <p:spPr>
          <a:xfrm>
            <a:off x="673100" y="4167805"/>
            <a:ext cx="8115301" cy="1904749"/>
          </a:xfrm>
        </p:spPr>
        <p:txBody>
          <a:bodyPr>
            <a:normAutofit/>
          </a:bodyPr>
          <a:lstStyle/>
          <a:p>
            <a:r>
              <a:rPr lang="en-US" dirty="0"/>
              <a:t>Allowance for doubtful accounts </a:t>
            </a:r>
          </a:p>
          <a:p>
            <a:pPr lvl="1"/>
            <a:r>
              <a:rPr lang="en-US" dirty="0"/>
              <a:t>Contra-asset account</a:t>
            </a:r>
          </a:p>
          <a:p>
            <a:pPr lvl="1"/>
            <a:r>
              <a:rPr lang="en-US" dirty="0"/>
              <a:t>Created to recognize the allowance for uncollectible accounts</a:t>
            </a:r>
          </a:p>
        </p:txBody>
      </p:sp>
      <p:pic>
        <p:nvPicPr>
          <p:cNvPr id="18" name="Content Placeholder 13" descr="A close-up of a account&#10;&#10;Description automatically generated">
            <a:extLst>
              <a:ext uri="{FF2B5EF4-FFF2-40B4-BE49-F238E27FC236}">
                <a16:creationId xmlns:a16="http://schemas.microsoft.com/office/drawing/2014/main" id="{08BBE0CF-5D65-7DF6-055D-2078F2A5E5FE}"/>
              </a:ext>
            </a:extLst>
          </p:cNvPr>
          <p:cNvPicPr>
            <a:picLocks noChangeAspect="1"/>
          </p:cNvPicPr>
          <p:nvPr/>
        </p:nvPicPr>
        <p:blipFill>
          <a:blip r:embed="rId3"/>
          <a:stretch>
            <a:fillRect/>
          </a:stretch>
        </p:blipFill>
        <p:spPr>
          <a:xfrm>
            <a:off x="673100" y="1309567"/>
            <a:ext cx="7797800" cy="2794000"/>
          </a:xfrm>
          <a:prstGeom prst="rect">
            <a:avLst/>
          </a:prstGeom>
        </p:spPr>
      </p:pic>
    </p:spTree>
    <p:extLst>
      <p:ext uri="{BB962C8B-B14F-4D97-AF65-F5344CB8AC3E}">
        <p14:creationId xmlns:p14="http://schemas.microsoft.com/office/powerpoint/2010/main" val="3246786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9EE-7F3D-F978-0F8E-EB3D4ACB66BA}"/>
              </a:ext>
            </a:extLst>
          </p:cNvPr>
          <p:cNvSpPr>
            <a:spLocks noGrp="1"/>
          </p:cNvSpPr>
          <p:nvPr>
            <p:ph type="title"/>
          </p:nvPr>
        </p:nvSpPr>
        <p:spPr/>
        <p:txBody>
          <a:bodyPr/>
          <a:lstStyle/>
          <a:p>
            <a:r>
              <a:rPr lang="en-IN" dirty="0"/>
              <a:t>Allowance Method – Presentation </a:t>
            </a:r>
          </a:p>
        </p:txBody>
      </p:sp>
      <p:pic>
        <p:nvPicPr>
          <p:cNvPr id="8" name="Picture Placeholder 7" descr="An illustration of partial Statement of Financial Position consists of two-line heading, the first line presenting the name of the company, Hampson Furniture and the second line presenting the type of statement, Statement of Financial Position (partial). The illustration has 3 columns, the first presenting account names and the other two presenting the respective amounts and totals. The first subsection, Current assets, is presented in the first column. The following account names are listed in this section slightly indented with the respective amounts listed in the second numeric column: Supplies, Euro 25,000; Inventory, 310,000; Accounts receivable, Euro 200,000 presented in the first numeric column and highlighted. Less: Allowance for doubtful accounts, 12,000 presented in the first numeric column and highlighted. The amounts of allowance for doubtful accounts are deducted from accounts receivable and the total 188,000, is presented in the last numeric column and is highlighted; Cash, 14,800. The amounts in the last numeric columns are totaled as Euro 537,800, and the label appears in the first column as: Total current assets.">
            <a:extLst>
              <a:ext uri="{FF2B5EF4-FFF2-40B4-BE49-F238E27FC236}">
                <a16:creationId xmlns:a16="http://schemas.microsoft.com/office/drawing/2014/main" id="{C73F69D4-9C47-F25F-4FF2-FE2A1FA8652E}"/>
              </a:ext>
            </a:extLst>
          </p:cNvPr>
          <p:cNvPicPr>
            <a:picLocks noGrp="1" noChangeAspect="1"/>
          </p:cNvPicPr>
          <p:nvPr>
            <p:ph type="pic" sz="quarter" idx="17"/>
          </p:nvPr>
        </p:nvPicPr>
        <p:blipFill rotWithShape="1">
          <a:blip r:embed="rId3"/>
          <a:stretch/>
        </p:blipFill>
        <p:spPr>
          <a:xfrm>
            <a:off x="328329" y="2022793"/>
            <a:ext cx="8487342" cy="2812415"/>
          </a:xfrm>
          <a:prstGeom prst="rect">
            <a:avLst/>
          </a:prstGeom>
        </p:spPr>
      </p:pic>
      <p:sp>
        <p:nvSpPr>
          <p:cNvPr id="10" name="Content Placeholder 9">
            <a:extLst>
              <a:ext uri="{FF2B5EF4-FFF2-40B4-BE49-F238E27FC236}">
                <a16:creationId xmlns:a16="http://schemas.microsoft.com/office/drawing/2014/main" id="{5578D6BF-8DB5-0103-6700-BBDFB0EB56E1}"/>
              </a:ext>
            </a:extLst>
          </p:cNvPr>
          <p:cNvSpPr>
            <a:spLocks noGrp="1"/>
          </p:cNvSpPr>
          <p:nvPr>
            <p:ph sz="quarter" idx="18"/>
          </p:nvPr>
        </p:nvSpPr>
        <p:spPr>
          <a:xfrm>
            <a:off x="406121" y="5946682"/>
            <a:ext cx="8223533" cy="454495"/>
          </a:xfrm>
        </p:spPr>
        <p:txBody>
          <a:bodyPr>
            <a:normAutofit/>
          </a:bodyPr>
          <a:lstStyle/>
          <a:p>
            <a:pPr marL="0" indent="0">
              <a:buNone/>
            </a:pPr>
            <a:r>
              <a:rPr lang="en-US" sz="2000" b="1" dirty="0"/>
              <a:t>Illustration 8.3: </a:t>
            </a:r>
            <a:r>
              <a:rPr lang="en-US" sz="2000" dirty="0"/>
              <a:t>Presentation of allowance for doubtful accounts</a:t>
            </a:r>
          </a:p>
        </p:txBody>
      </p:sp>
      <p:sp>
        <p:nvSpPr>
          <p:cNvPr id="15" name="Content Placeholder 5">
            <a:extLst>
              <a:ext uri="{FF2B5EF4-FFF2-40B4-BE49-F238E27FC236}">
                <a16:creationId xmlns:a16="http://schemas.microsoft.com/office/drawing/2014/main" id="{2A48E3C1-EC20-5684-0647-23F69D0282D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4" name="TextBox 3">
            <a:extLst>
              <a:ext uri="{FF2B5EF4-FFF2-40B4-BE49-F238E27FC236}">
                <a16:creationId xmlns:a16="http://schemas.microsoft.com/office/drawing/2014/main" id="{DDFF3175-5D84-8081-6A22-2005F9A3900B}"/>
              </a:ext>
            </a:extLst>
          </p:cNvPr>
          <p:cNvSpPr txBox="1"/>
          <p:nvPr/>
        </p:nvSpPr>
        <p:spPr>
          <a:xfrm>
            <a:off x="7906525" y="3674915"/>
            <a:ext cx="1446258" cy="646331"/>
          </a:xfrm>
          <a:prstGeom prst="rect">
            <a:avLst/>
          </a:prstGeom>
          <a:noFill/>
        </p:spPr>
        <p:txBody>
          <a:bodyPr wrap="square">
            <a:spAutoFit/>
          </a:bodyPr>
          <a:lstStyle/>
          <a:p>
            <a:r>
              <a:rPr lang="en-US" dirty="0">
                <a:highlight>
                  <a:srgbClr val="FFFF00"/>
                </a:highlight>
              </a:rPr>
              <a:t>net realizable value </a:t>
            </a:r>
            <a:endParaRPr lang="en-US" dirty="0"/>
          </a:p>
        </p:txBody>
      </p:sp>
    </p:spTree>
    <p:extLst>
      <p:ext uri="{BB962C8B-B14F-4D97-AF65-F5344CB8AC3E}">
        <p14:creationId xmlns:p14="http://schemas.microsoft.com/office/powerpoint/2010/main" val="2225619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CEBA-E1E5-0158-98B4-BACF6C71462B}"/>
              </a:ext>
            </a:extLst>
          </p:cNvPr>
          <p:cNvSpPr>
            <a:spLocks noGrp="1"/>
          </p:cNvSpPr>
          <p:nvPr>
            <p:ph type="title"/>
          </p:nvPr>
        </p:nvSpPr>
        <p:spPr/>
        <p:txBody>
          <a:bodyPr/>
          <a:lstStyle/>
          <a:p>
            <a:r>
              <a:rPr lang="en-US" dirty="0"/>
              <a:t>Illustration (1)</a:t>
            </a:r>
          </a:p>
        </p:txBody>
      </p:sp>
      <p:pic>
        <p:nvPicPr>
          <p:cNvPr id="14" name="Content Placeholder 13" descr="A screenshot of a computer screen&#10;&#10;Description automatically generated">
            <a:extLst>
              <a:ext uri="{FF2B5EF4-FFF2-40B4-BE49-F238E27FC236}">
                <a16:creationId xmlns:a16="http://schemas.microsoft.com/office/drawing/2014/main" id="{01352385-4D78-A1A1-0DCE-DD23E8BDE614}"/>
              </a:ext>
            </a:extLst>
          </p:cNvPr>
          <p:cNvPicPr>
            <a:picLocks noGrp="1" noChangeAspect="1"/>
          </p:cNvPicPr>
          <p:nvPr>
            <p:ph sz="quarter" idx="12"/>
          </p:nvPr>
        </p:nvPicPr>
        <p:blipFill>
          <a:blip r:embed="rId3"/>
          <a:stretch>
            <a:fillRect/>
          </a:stretch>
        </p:blipFill>
        <p:spPr>
          <a:xfrm>
            <a:off x="328922" y="1761212"/>
            <a:ext cx="8486155" cy="3232821"/>
          </a:xfrm>
        </p:spPr>
      </p:pic>
      <p:sp>
        <p:nvSpPr>
          <p:cNvPr id="12" name="Content Placeholder 11">
            <a:extLst>
              <a:ext uri="{FF2B5EF4-FFF2-40B4-BE49-F238E27FC236}">
                <a16:creationId xmlns:a16="http://schemas.microsoft.com/office/drawing/2014/main" id="{9E0C39F3-F38E-0CAA-16B8-6678A268608D}"/>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2742942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0726BD-4489-5124-3DF9-4CD38D53EF4A}"/>
              </a:ext>
            </a:extLst>
          </p:cNvPr>
          <p:cNvSpPr>
            <a:spLocks noGrp="1"/>
          </p:cNvSpPr>
          <p:nvPr>
            <p:ph type="title"/>
          </p:nvPr>
        </p:nvSpPr>
        <p:spPr/>
        <p:txBody>
          <a:bodyPr/>
          <a:lstStyle/>
          <a:p>
            <a:r>
              <a:rPr lang="en-IN" dirty="0"/>
              <a:t>Chapter Outline</a:t>
            </a:r>
          </a:p>
        </p:txBody>
      </p:sp>
      <p:sp>
        <p:nvSpPr>
          <p:cNvPr id="3" name="Content Placeholder 2">
            <a:extLst>
              <a:ext uri="{FF2B5EF4-FFF2-40B4-BE49-F238E27FC236}">
                <a16:creationId xmlns:a16="http://schemas.microsoft.com/office/drawing/2014/main" id="{1234F12A-2957-682C-AD63-B1498A91FB3A}"/>
              </a:ext>
            </a:extLst>
          </p:cNvPr>
          <p:cNvSpPr>
            <a:spLocks noGrp="1"/>
          </p:cNvSpPr>
          <p:nvPr>
            <p:ph sz="quarter" idx="12"/>
          </p:nvPr>
        </p:nvSpPr>
        <p:spPr/>
        <p:txBody>
          <a:bodyPr>
            <a:normAutofit/>
          </a:bodyPr>
          <a:lstStyle/>
          <a:p>
            <a:pPr marL="0" indent="0">
              <a:buNone/>
            </a:pPr>
            <a:r>
              <a:rPr lang="en-US" b="1" dirty="0">
                <a:solidFill>
                  <a:schemeClr val="accent2"/>
                </a:solidFill>
              </a:rPr>
              <a:t>Learning Objectives</a:t>
            </a:r>
          </a:p>
          <a:p>
            <a:pPr marL="717550" indent="-717550">
              <a:buNone/>
            </a:pPr>
            <a:r>
              <a:rPr lang="en-US" b="1" dirty="0">
                <a:solidFill>
                  <a:schemeClr val="accent2"/>
                </a:solidFill>
              </a:rPr>
              <a:t>LO 1</a:t>
            </a:r>
            <a:r>
              <a:rPr lang="en-US" dirty="0"/>
              <a:t> Explain how companies recognize accounts receivable.</a:t>
            </a:r>
          </a:p>
          <a:p>
            <a:pPr marL="717550" indent="-717550">
              <a:buNone/>
            </a:pPr>
            <a:r>
              <a:rPr lang="en-US" b="1" dirty="0">
                <a:solidFill>
                  <a:schemeClr val="accent2"/>
                </a:solidFill>
              </a:rPr>
              <a:t>LO 2</a:t>
            </a:r>
            <a:r>
              <a:rPr lang="en-US" b="0" baseline="0" dirty="0">
                <a:solidFill>
                  <a:schemeClr val="tx1"/>
                </a:solidFill>
              </a:rPr>
              <a:t> </a:t>
            </a:r>
            <a:r>
              <a:rPr lang="en-US" dirty="0"/>
              <a:t>Describe how companies value accounts receivable and record their disposition.</a:t>
            </a:r>
          </a:p>
          <a:p>
            <a:pPr marL="717550" indent="-717550">
              <a:buNone/>
            </a:pPr>
            <a:r>
              <a:rPr lang="en-US" b="1" dirty="0">
                <a:solidFill>
                  <a:schemeClr val="accent2"/>
                </a:solidFill>
              </a:rPr>
              <a:t>LO 3</a:t>
            </a:r>
            <a:r>
              <a:rPr lang="en-US" b="0" baseline="0" dirty="0">
                <a:solidFill>
                  <a:schemeClr val="tx1"/>
                </a:solidFill>
              </a:rPr>
              <a:t> </a:t>
            </a:r>
            <a:r>
              <a:rPr lang="en-US" dirty="0"/>
              <a:t>Explain how companies recognize, value, and dispose of notes receivable.</a:t>
            </a:r>
          </a:p>
          <a:p>
            <a:pPr marL="717550" indent="-717550">
              <a:buNone/>
            </a:pPr>
            <a:r>
              <a:rPr lang="en-US" b="1" dirty="0">
                <a:solidFill>
                  <a:schemeClr val="accent2"/>
                </a:solidFill>
              </a:rPr>
              <a:t>LO 4</a:t>
            </a:r>
            <a:r>
              <a:rPr lang="en-US" b="0" baseline="0" dirty="0">
                <a:solidFill>
                  <a:schemeClr val="tx1"/>
                </a:solidFill>
              </a:rPr>
              <a:t> </a:t>
            </a:r>
            <a:r>
              <a:rPr lang="en-US" dirty="0"/>
              <a:t>Describe the statement presentation and analysis of receivables.</a:t>
            </a:r>
          </a:p>
        </p:txBody>
      </p:sp>
    </p:spTree>
    <p:extLst>
      <p:ext uri="{BB962C8B-B14F-4D97-AF65-F5344CB8AC3E}">
        <p14:creationId xmlns:p14="http://schemas.microsoft.com/office/powerpoint/2010/main" val="3113446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F10C-6710-7AD3-2D0D-106A33ECBF2B}"/>
              </a:ext>
            </a:extLst>
          </p:cNvPr>
          <p:cNvSpPr>
            <a:spLocks noGrp="1"/>
          </p:cNvSpPr>
          <p:nvPr>
            <p:ph type="title"/>
          </p:nvPr>
        </p:nvSpPr>
        <p:spPr/>
        <p:txBody>
          <a:bodyPr/>
          <a:lstStyle/>
          <a:p>
            <a:r>
              <a:rPr lang="en-US" dirty="0"/>
              <a:t>Illustration (2)</a:t>
            </a:r>
          </a:p>
        </p:txBody>
      </p:sp>
      <p:pic>
        <p:nvPicPr>
          <p:cNvPr id="14" name="Content Placeholder 13" descr="A screenshot of a paper&#10;&#10;Description automatically generated">
            <a:extLst>
              <a:ext uri="{FF2B5EF4-FFF2-40B4-BE49-F238E27FC236}">
                <a16:creationId xmlns:a16="http://schemas.microsoft.com/office/drawing/2014/main" id="{2F8E62B3-4D96-AFDF-2061-2236511FA230}"/>
              </a:ext>
            </a:extLst>
          </p:cNvPr>
          <p:cNvPicPr>
            <a:picLocks noGrp="1" noChangeAspect="1"/>
          </p:cNvPicPr>
          <p:nvPr>
            <p:ph sz="quarter" idx="12"/>
          </p:nvPr>
        </p:nvPicPr>
        <p:blipFill>
          <a:blip r:embed="rId3"/>
          <a:stretch>
            <a:fillRect/>
          </a:stretch>
        </p:blipFill>
        <p:spPr>
          <a:xfrm>
            <a:off x="42107" y="1309566"/>
            <a:ext cx="9039288" cy="3930649"/>
          </a:xfrm>
        </p:spPr>
      </p:pic>
      <p:sp>
        <p:nvSpPr>
          <p:cNvPr id="12" name="Content Placeholder 11">
            <a:extLst>
              <a:ext uri="{FF2B5EF4-FFF2-40B4-BE49-F238E27FC236}">
                <a16:creationId xmlns:a16="http://schemas.microsoft.com/office/drawing/2014/main" id="{DB35BED1-476D-6710-40F8-A7B4D17FDD63}"/>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850106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F10C-6710-7AD3-2D0D-106A33ECBF2B}"/>
              </a:ext>
            </a:extLst>
          </p:cNvPr>
          <p:cNvSpPr>
            <a:spLocks noGrp="1"/>
          </p:cNvSpPr>
          <p:nvPr>
            <p:ph type="title"/>
          </p:nvPr>
        </p:nvSpPr>
        <p:spPr/>
        <p:txBody>
          <a:bodyPr/>
          <a:lstStyle/>
          <a:p>
            <a:r>
              <a:rPr lang="en-US" dirty="0"/>
              <a:t>Illustration (3)</a:t>
            </a:r>
          </a:p>
        </p:txBody>
      </p:sp>
      <p:sp>
        <p:nvSpPr>
          <p:cNvPr id="12" name="Content Placeholder 11">
            <a:extLst>
              <a:ext uri="{FF2B5EF4-FFF2-40B4-BE49-F238E27FC236}">
                <a16:creationId xmlns:a16="http://schemas.microsoft.com/office/drawing/2014/main" id="{DB35BED1-476D-6710-40F8-A7B4D17FDD63}"/>
              </a:ext>
            </a:extLst>
          </p:cNvPr>
          <p:cNvSpPr>
            <a:spLocks noGrp="1"/>
          </p:cNvSpPr>
          <p:nvPr>
            <p:ph sz="quarter" idx="25"/>
          </p:nvPr>
        </p:nvSpPr>
        <p:spPr/>
        <p:txBody>
          <a:bodyPr/>
          <a:lstStyle/>
          <a:p>
            <a:endParaRPr lang="en-US"/>
          </a:p>
        </p:txBody>
      </p:sp>
      <p:pic>
        <p:nvPicPr>
          <p:cNvPr id="6" name="Content Placeholder 5" descr="A screenshot of a document&#10;&#10;Description automatically generated">
            <a:extLst>
              <a:ext uri="{FF2B5EF4-FFF2-40B4-BE49-F238E27FC236}">
                <a16:creationId xmlns:a16="http://schemas.microsoft.com/office/drawing/2014/main" id="{168DBC14-5FC8-86EF-1FA6-3600DC71D22F}"/>
              </a:ext>
            </a:extLst>
          </p:cNvPr>
          <p:cNvPicPr>
            <a:picLocks noGrp="1" noChangeAspect="1"/>
          </p:cNvPicPr>
          <p:nvPr>
            <p:ph sz="quarter" idx="12"/>
          </p:nvPr>
        </p:nvPicPr>
        <p:blipFill>
          <a:blip r:embed="rId3"/>
          <a:stretch>
            <a:fillRect/>
          </a:stretch>
        </p:blipFill>
        <p:spPr>
          <a:xfrm>
            <a:off x="326510" y="1309567"/>
            <a:ext cx="8407915" cy="3939198"/>
          </a:xfrm>
        </p:spPr>
      </p:pic>
    </p:spTree>
    <p:extLst>
      <p:ext uri="{BB962C8B-B14F-4D97-AF65-F5344CB8AC3E}">
        <p14:creationId xmlns:p14="http://schemas.microsoft.com/office/powerpoint/2010/main" val="1039973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document&#10;&#10;Description automatically generated">
            <a:extLst>
              <a:ext uri="{FF2B5EF4-FFF2-40B4-BE49-F238E27FC236}">
                <a16:creationId xmlns:a16="http://schemas.microsoft.com/office/drawing/2014/main" id="{1F4EB5E2-2435-D3C1-81CA-8FE71EE3DC86}"/>
              </a:ext>
            </a:extLst>
          </p:cNvPr>
          <p:cNvPicPr>
            <a:picLocks noGrp="1" noChangeAspect="1"/>
          </p:cNvPicPr>
          <p:nvPr>
            <p:ph sz="quarter" idx="12"/>
          </p:nvPr>
        </p:nvPicPr>
        <p:blipFill>
          <a:blip r:embed="rId3"/>
          <a:stretch>
            <a:fillRect/>
          </a:stretch>
        </p:blipFill>
        <p:spPr>
          <a:xfrm>
            <a:off x="219441" y="1309567"/>
            <a:ext cx="8691815" cy="4012710"/>
          </a:xfrm>
        </p:spPr>
      </p:pic>
      <p:sp>
        <p:nvSpPr>
          <p:cNvPr id="2" name="Title 1">
            <a:extLst>
              <a:ext uri="{FF2B5EF4-FFF2-40B4-BE49-F238E27FC236}">
                <a16:creationId xmlns:a16="http://schemas.microsoft.com/office/drawing/2014/main" id="{9E5BF10C-6710-7AD3-2D0D-106A33ECBF2B}"/>
              </a:ext>
            </a:extLst>
          </p:cNvPr>
          <p:cNvSpPr>
            <a:spLocks noGrp="1"/>
          </p:cNvSpPr>
          <p:nvPr>
            <p:ph type="title"/>
          </p:nvPr>
        </p:nvSpPr>
        <p:spPr/>
        <p:txBody>
          <a:bodyPr/>
          <a:lstStyle/>
          <a:p>
            <a:r>
              <a:rPr lang="en-US" dirty="0"/>
              <a:t>Illustration (4)</a:t>
            </a:r>
          </a:p>
        </p:txBody>
      </p:sp>
      <p:sp>
        <p:nvSpPr>
          <p:cNvPr id="12" name="Content Placeholder 11">
            <a:extLst>
              <a:ext uri="{FF2B5EF4-FFF2-40B4-BE49-F238E27FC236}">
                <a16:creationId xmlns:a16="http://schemas.microsoft.com/office/drawing/2014/main" id="{DB35BED1-476D-6710-40F8-A7B4D17FDD63}"/>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1227216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Recording the Write-Off</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r>
              <a:rPr lang="en-US" dirty="0"/>
              <a:t>A write-off affects </a:t>
            </a:r>
            <a:r>
              <a:rPr lang="en-US" b="1" dirty="0"/>
              <a:t>only</a:t>
            </a:r>
            <a:r>
              <a:rPr lang="en-US" dirty="0"/>
              <a:t> statement of financial position accounts.</a:t>
            </a:r>
          </a:p>
          <a:p>
            <a:r>
              <a:rPr lang="en-US" dirty="0"/>
              <a:t>It </a:t>
            </a:r>
            <a:r>
              <a:rPr lang="en-US" dirty="0">
                <a:solidFill>
                  <a:srgbClr val="FF0000"/>
                </a:solidFill>
              </a:rPr>
              <a:t>reduces</a:t>
            </a:r>
            <a:r>
              <a:rPr lang="en-US" dirty="0"/>
              <a:t> both </a:t>
            </a:r>
            <a:r>
              <a:rPr lang="en-US" dirty="0">
                <a:solidFill>
                  <a:srgbClr val="FF0000"/>
                </a:solidFill>
              </a:rPr>
              <a:t>Accounts Receivable </a:t>
            </a:r>
            <a:r>
              <a:rPr lang="en-US" dirty="0"/>
              <a:t>and </a:t>
            </a:r>
            <a:r>
              <a:rPr lang="en-US" dirty="0">
                <a:solidFill>
                  <a:srgbClr val="FF0000"/>
                </a:solidFill>
              </a:rPr>
              <a:t>Allowance for Doubtful Accounts.</a:t>
            </a:r>
          </a:p>
          <a:p>
            <a:r>
              <a:rPr lang="en-US" dirty="0"/>
              <a:t>Cash realizable value remains the same.</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88911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F10C-6710-7AD3-2D0D-106A33ECBF2B}"/>
              </a:ext>
            </a:extLst>
          </p:cNvPr>
          <p:cNvSpPr>
            <a:spLocks noGrp="1"/>
          </p:cNvSpPr>
          <p:nvPr>
            <p:ph type="title"/>
          </p:nvPr>
        </p:nvSpPr>
        <p:spPr/>
        <p:txBody>
          <a:bodyPr/>
          <a:lstStyle/>
          <a:p>
            <a:r>
              <a:rPr lang="en-US" dirty="0"/>
              <a:t>Illustration (5)</a:t>
            </a:r>
          </a:p>
        </p:txBody>
      </p:sp>
      <p:pic>
        <p:nvPicPr>
          <p:cNvPr id="4" name="Content Placeholder 3" descr="A screenshot of a computer screen&#10;&#10;Description automatically generated">
            <a:extLst>
              <a:ext uri="{FF2B5EF4-FFF2-40B4-BE49-F238E27FC236}">
                <a16:creationId xmlns:a16="http://schemas.microsoft.com/office/drawing/2014/main" id="{06DB40CE-CF31-DEF7-FF9B-CD1FA9BB5AA8}"/>
              </a:ext>
            </a:extLst>
          </p:cNvPr>
          <p:cNvPicPr>
            <a:picLocks noGrp="1" noChangeAspect="1"/>
          </p:cNvPicPr>
          <p:nvPr>
            <p:ph sz="quarter" idx="25"/>
          </p:nvPr>
        </p:nvPicPr>
        <p:blipFill>
          <a:blip r:embed="rId3"/>
          <a:stretch>
            <a:fillRect/>
          </a:stretch>
        </p:blipFill>
        <p:spPr>
          <a:xfrm>
            <a:off x="303862" y="1268200"/>
            <a:ext cx="8840138" cy="4054076"/>
          </a:xfrm>
        </p:spPr>
      </p:pic>
    </p:spTree>
    <p:extLst>
      <p:ext uri="{BB962C8B-B14F-4D97-AF65-F5344CB8AC3E}">
        <p14:creationId xmlns:p14="http://schemas.microsoft.com/office/powerpoint/2010/main" val="1656941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dirty="0"/>
              <a:t>Allowance Method for Uncollectibles</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424065"/>
            <a:ext cx="8115301" cy="2371611"/>
          </a:xfrm>
        </p:spPr>
        <p:txBody>
          <a:bodyPr>
            <a:normAutofit fontScale="92500" lnSpcReduction="20000"/>
          </a:bodyPr>
          <a:lstStyle/>
          <a:p>
            <a:pPr marL="0" indent="0">
              <a:lnSpc>
                <a:spcPct val="120000"/>
              </a:lnSpc>
              <a:spcAft>
                <a:spcPts val="1200"/>
              </a:spcAft>
              <a:buNone/>
            </a:pPr>
            <a:r>
              <a:rPr lang="en-US" b="1" dirty="0"/>
              <a:t>Recording Estimated Uncollectibles</a:t>
            </a:r>
          </a:p>
          <a:p>
            <a:pPr marL="0" indent="0">
              <a:lnSpc>
                <a:spcPct val="120000"/>
              </a:lnSpc>
              <a:spcAft>
                <a:spcPts val="1200"/>
              </a:spcAft>
              <a:buNone/>
            </a:pPr>
            <a:r>
              <a:rPr lang="en-US" b="1" dirty="0"/>
              <a:t>Illustration: </a:t>
            </a:r>
            <a:r>
              <a:rPr lang="en-US" dirty="0"/>
              <a:t>Hampson Furniture has credit sales of €1,200,000 in 2025, of which €200,000 remains uncollected at December 31. The credit manager estimates that €12,000 of these receivables will be uncollectible.</a:t>
            </a:r>
          </a:p>
        </p:txBody>
      </p:sp>
      <p:sp>
        <p:nvSpPr>
          <p:cNvPr id="7" name="Content Placeholder 6">
            <a:extLst>
              <a:ext uri="{FF2B5EF4-FFF2-40B4-BE49-F238E27FC236}">
                <a16:creationId xmlns:a16="http://schemas.microsoft.com/office/drawing/2014/main" id="{97820129-013C-30F5-6C3A-BA94647E5CBB}"/>
              </a:ext>
            </a:extLst>
          </p:cNvPr>
          <p:cNvSpPr>
            <a:spLocks noGrp="1"/>
          </p:cNvSpPr>
          <p:nvPr>
            <p:ph sz="quarter" idx="18"/>
          </p:nvPr>
        </p:nvSpPr>
        <p:spPr>
          <a:xfrm>
            <a:off x="501706" y="3902121"/>
            <a:ext cx="1276855" cy="503132"/>
          </a:xfrm>
        </p:spPr>
        <p:txBody>
          <a:bodyPr>
            <a:normAutofit/>
          </a:bodyPr>
          <a:lstStyle/>
          <a:p>
            <a:pPr marL="0" indent="0">
              <a:buNone/>
            </a:pPr>
            <a:r>
              <a:rPr lang="en-US" sz="2600" dirty="0"/>
              <a:t>Dec. 31</a:t>
            </a:r>
          </a:p>
        </p:txBody>
      </p:sp>
      <p:sp>
        <p:nvSpPr>
          <p:cNvPr id="14" name="Content Placeholder 5">
            <a:extLst>
              <a:ext uri="{FF2B5EF4-FFF2-40B4-BE49-F238E27FC236}">
                <a16:creationId xmlns:a16="http://schemas.microsoft.com/office/drawing/2014/main" id="{AEC1FA30-CAF2-2D8F-3896-73E598137744}"/>
              </a:ext>
            </a:extLst>
          </p:cNvPr>
          <p:cNvSpPr>
            <a:spLocks noGrp="1"/>
          </p:cNvSpPr>
          <p:nvPr>
            <p:ph sz="quarter" idx="20"/>
          </p:nvPr>
        </p:nvSpPr>
        <p:spPr>
          <a:xfrm>
            <a:off x="1600175" y="3859047"/>
            <a:ext cx="7371811" cy="1128016"/>
          </a:xfrm>
          <a:ln>
            <a:noFill/>
          </a:ln>
        </p:spPr>
        <p:txBody>
          <a:bodyPr anchor="ctr" anchorCtr="0">
            <a:noAutofit/>
          </a:bodyPr>
          <a:lstStyle/>
          <a:p>
            <a:pPr marL="0" indent="0">
              <a:lnSpc>
                <a:spcPct val="100000"/>
              </a:lnSpc>
              <a:spcBef>
                <a:spcPts val="1200"/>
              </a:spcBef>
              <a:buNone/>
            </a:pPr>
            <a:r>
              <a:rPr lang="en-US" sz="2600" dirty="0"/>
              <a:t>Bad Debt Expense				12,000</a:t>
            </a:r>
          </a:p>
          <a:p>
            <a:pPr marL="0" indent="0">
              <a:lnSpc>
                <a:spcPct val="100000"/>
              </a:lnSpc>
              <a:spcBef>
                <a:spcPts val="1200"/>
              </a:spcBef>
              <a:buNone/>
            </a:pPr>
            <a:r>
              <a:rPr lang="en-US" sz="2600" dirty="0"/>
              <a:t>Allowance for Doubtful Accounts			</a:t>
            </a:r>
            <a:r>
              <a:rPr lang="en-US" altLang="en-US" sz="2600" dirty="0">
                <a:cs typeface="Calibri" panose="020F0502020204030204" pitchFamily="34" charset="0"/>
              </a:rPr>
              <a:t>12,000</a:t>
            </a:r>
            <a:endParaRPr lang="en-US" sz="2600" dirty="0">
              <a:cs typeface="Calibri" panose="020F0502020204030204" pitchFamily="34" charset="0"/>
            </a:endParaRPr>
          </a:p>
        </p:txBody>
      </p:sp>
      <p:sp>
        <p:nvSpPr>
          <p:cNvPr id="19" name="Content Placeholder 5">
            <a:extLst>
              <a:ext uri="{FF2B5EF4-FFF2-40B4-BE49-F238E27FC236}">
                <a16:creationId xmlns:a16="http://schemas.microsoft.com/office/drawing/2014/main" id="{FD20B9B4-71AF-AF6B-78A7-E555DEED605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0413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dirty="0"/>
              <a:t>Write-off Example</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p:txBody>
          <a:bodyPr>
            <a:normAutofit fontScale="92500" lnSpcReduction="10000"/>
          </a:bodyPr>
          <a:lstStyle/>
          <a:p>
            <a:pPr marL="0" indent="0">
              <a:buNone/>
            </a:pPr>
            <a:r>
              <a:rPr lang="en-US" b="1" dirty="0"/>
              <a:t>Illustration: </a:t>
            </a:r>
            <a:r>
              <a:rPr lang="en-US" dirty="0"/>
              <a:t>The financial vice president of Hampson Furniture authorizes a write-off of the €500 balance owed by R.A. Ware on March 1, 2026. The entry to record the write-off is as follows.</a:t>
            </a:r>
          </a:p>
        </p:txBody>
      </p:sp>
      <p:sp>
        <p:nvSpPr>
          <p:cNvPr id="3" name="Content Placeholder 2">
            <a:extLst>
              <a:ext uri="{FF2B5EF4-FFF2-40B4-BE49-F238E27FC236}">
                <a16:creationId xmlns:a16="http://schemas.microsoft.com/office/drawing/2014/main" id="{FD613CC5-653A-60B4-2563-981BB0785675}"/>
              </a:ext>
            </a:extLst>
          </p:cNvPr>
          <p:cNvSpPr>
            <a:spLocks noGrp="1"/>
          </p:cNvSpPr>
          <p:nvPr>
            <p:ph sz="quarter" idx="18"/>
          </p:nvPr>
        </p:nvSpPr>
        <p:spPr>
          <a:xfrm>
            <a:off x="441413" y="3232171"/>
            <a:ext cx="1163637" cy="546010"/>
          </a:xfrm>
        </p:spPr>
        <p:txBody>
          <a:bodyPr>
            <a:normAutofit/>
          </a:bodyPr>
          <a:lstStyle/>
          <a:p>
            <a:pPr marL="0" indent="0">
              <a:buNone/>
            </a:pPr>
            <a:r>
              <a:rPr lang="en-US" sz="2600" dirty="0"/>
              <a:t>Mar. 1</a:t>
            </a:r>
          </a:p>
        </p:txBody>
      </p:sp>
      <p:sp>
        <p:nvSpPr>
          <p:cNvPr id="15" name="Content Placeholder 5">
            <a:extLst>
              <a:ext uri="{FF2B5EF4-FFF2-40B4-BE49-F238E27FC236}">
                <a16:creationId xmlns:a16="http://schemas.microsoft.com/office/drawing/2014/main" id="{CC0DC040-D78D-5EE9-28A4-BCDB333B1E0A}"/>
              </a:ext>
            </a:extLst>
          </p:cNvPr>
          <p:cNvSpPr>
            <a:spLocks noGrp="1"/>
          </p:cNvSpPr>
          <p:nvPr>
            <p:ph sz="quarter" idx="20"/>
          </p:nvPr>
        </p:nvSpPr>
        <p:spPr>
          <a:xfrm>
            <a:off x="1485078" y="3202769"/>
            <a:ext cx="6935437" cy="1135133"/>
          </a:xfrm>
          <a:prstGeom prst="rect">
            <a:avLst/>
          </a:prstGeom>
          <a:ln>
            <a:noFill/>
          </a:ln>
        </p:spPr>
        <p:txBody>
          <a:bodyPr anchor="ctr" anchorCtr="0">
            <a:noAutofit/>
          </a:bodyPr>
          <a:lstStyle/>
          <a:p>
            <a:pPr marL="0" indent="0">
              <a:lnSpc>
                <a:spcPct val="100000"/>
              </a:lnSpc>
              <a:spcBef>
                <a:spcPts val="1200"/>
              </a:spcBef>
              <a:buNone/>
            </a:pPr>
            <a:r>
              <a:rPr lang="en-US" sz="2600" dirty="0"/>
              <a:t>Allowance for Doubtful Accounts		500</a:t>
            </a:r>
          </a:p>
          <a:p>
            <a:pPr marL="0" indent="361950">
              <a:lnSpc>
                <a:spcPct val="100000"/>
              </a:lnSpc>
              <a:spcBef>
                <a:spcPts val="1200"/>
              </a:spcBef>
              <a:buNone/>
            </a:pPr>
            <a:r>
              <a:rPr lang="en-US" sz="2600" dirty="0"/>
              <a:t>Accounts Receivable					</a:t>
            </a:r>
            <a:r>
              <a:rPr lang="en-US" altLang="en-US" sz="2600" dirty="0">
                <a:cs typeface="Calibri" panose="020F0502020204030204" pitchFamily="34" charset="0"/>
              </a:rPr>
              <a:t>500</a:t>
            </a:r>
            <a:endParaRPr lang="en-US" sz="2600" dirty="0">
              <a:cs typeface="Calibri" panose="020F0502020204030204" pitchFamily="34" charset="0"/>
            </a:endParaRPr>
          </a:p>
        </p:txBody>
      </p:sp>
      <p:pic>
        <p:nvPicPr>
          <p:cNvPr id="11" name="Picture Placeholder 10" descr="An illustration presents the postings of general ledger balances after write-off in two t-accounts. The account name of the first t-account is presented on top of the T as Accounts Receivable. The left (debit) side presents two amounts. The first is the beginning balance dated January 1 with the balance amount of 200,000. Just below is another transaction dated March 1 with the balance amount of 199,500. One transaction is posted on the right (credit) side, dated March 1 with an amount of 500 (highlighted). The account name of the second t-account is presented on top of the T as Allowance for Doubtful Accounts. One transaction posted on the left (debit) side presents one amount. The first is the beginning balance dated March 1 with an amount of 500 (highlighted). Two transactions are posted on the right (credit) side. The first is the beginning balance dated January 1 with the balance amount of 12,000. Just below is another transaction dated March 1 with the balance amount of 11,500.">
            <a:extLst>
              <a:ext uri="{FF2B5EF4-FFF2-40B4-BE49-F238E27FC236}">
                <a16:creationId xmlns:a16="http://schemas.microsoft.com/office/drawing/2014/main" id="{60662B77-4CDA-5EB7-6408-8D9115A50784}"/>
              </a:ext>
            </a:extLst>
          </p:cNvPr>
          <p:cNvPicPr>
            <a:picLocks noGrp="1" noChangeAspect="1"/>
          </p:cNvPicPr>
          <p:nvPr>
            <p:ph type="pic" sz="quarter" idx="17"/>
          </p:nvPr>
        </p:nvPicPr>
        <p:blipFill rotWithShape="1">
          <a:blip r:embed="rId2"/>
          <a:stretch/>
        </p:blipFill>
        <p:spPr>
          <a:xfrm>
            <a:off x="339455" y="4517272"/>
            <a:ext cx="8465872" cy="1087754"/>
          </a:xfrm>
          <a:prstGeom prst="rect">
            <a:avLst/>
          </a:prstGeom>
        </p:spPr>
      </p:pic>
      <p:sp>
        <p:nvSpPr>
          <p:cNvPr id="9" name="Content Placeholder 8">
            <a:extLst>
              <a:ext uri="{FF2B5EF4-FFF2-40B4-BE49-F238E27FC236}">
                <a16:creationId xmlns:a16="http://schemas.microsoft.com/office/drawing/2014/main" id="{960844AB-C7BB-A890-C1A6-56664049BFF5}"/>
              </a:ext>
            </a:extLst>
          </p:cNvPr>
          <p:cNvSpPr>
            <a:spLocks noGrp="1"/>
          </p:cNvSpPr>
          <p:nvPr>
            <p:ph sz="quarter" idx="21"/>
          </p:nvPr>
        </p:nvSpPr>
        <p:spPr>
          <a:xfrm>
            <a:off x="449446" y="5985933"/>
            <a:ext cx="7971069" cy="413215"/>
          </a:xfrm>
        </p:spPr>
        <p:txBody>
          <a:bodyPr>
            <a:normAutofit/>
          </a:bodyPr>
          <a:lstStyle/>
          <a:p>
            <a:pPr marL="0" indent="0">
              <a:buNone/>
            </a:pPr>
            <a:r>
              <a:rPr lang="en-CA" sz="2000" b="1" dirty="0"/>
              <a:t>Illustration 8.4: </a:t>
            </a:r>
            <a:r>
              <a:rPr lang="en-CA" sz="2000" dirty="0"/>
              <a:t>General ledger balances after write-off</a:t>
            </a:r>
          </a:p>
        </p:txBody>
      </p:sp>
      <p:sp>
        <p:nvSpPr>
          <p:cNvPr id="13" name="Content Placeholder 5">
            <a:extLst>
              <a:ext uri="{FF2B5EF4-FFF2-40B4-BE49-F238E27FC236}">
                <a16:creationId xmlns:a16="http://schemas.microsoft.com/office/drawing/2014/main" id="{B527AC8B-F077-CEF9-89E8-7EE4DAE6CEA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3085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dirty="0"/>
              <a:t>Cash Realizable Value</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309567"/>
            <a:ext cx="8115301" cy="2692066"/>
          </a:xfrm>
        </p:spPr>
        <p:txBody>
          <a:bodyPr>
            <a:normAutofit/>
          </a:bodyPr>
          <a:lstStyle/>
          <a:p>
            <a:r>
              <a:rPr lang="en-US" sz="2600" dirty="0"/>
              <a:t>A write-off affects only statement of financial position accounts—not income statement accounts.</a:t>
            </a:r>
          </a:p>
          <a:p>
            <a:r>
              <a:rPr lang="en-US" sz="2600" dirty="0"/>
              <a:t>The write-off of the account reduces both Accounts Receivable and Allowance for Doubtful Accounts.</a:t>
            </a:r>
          </a:p>
          <a:p>
            <a:r>
              <a:rPr lang="en-US" sz="2600" dirty="0"/>
              <a:t>Cash realizable value in the statement of financial position, therefore, remains the same.</a:t>
            </a:r>
          </a:p>
        </p:txBody>
      </p:sp>
      <p:graphicFrame>
        <p:nvGraphicFramePr>
          <p:cNvPr id="19" name="Table 19">
            <a:extLst>
              <a:ext uri="{FF2B5EF4-FFF2-40B4-BE49-F238E27FC236}">
                <a16:creationId xmlns:a16="http://schemas.microsoft.com/office/drawing/2014/main" id="{B276BBEC-0E4B-9E59-B8BB-8A52E41A426D}"/>
              </a:ext>
            </a:extLst>
          </p:cNvPr>
          <p:cNvGraphicFramePr>
            <a:graphicFrameLocks noGrp="1"/>
          </p:cNvGraphicFramePr>
          <p:nvPr>
            <p:ph type="tbl" sz="quarter" idx="19"/>
            <p:extLst>
              <p:ext uri="{D42A27DB-BD31-4B8C-83A1-F6EECF244321}">
                <p14:modId xmlns:p14="http://schemas.microsoft.com/office/powerpoint/2010/main" val="1045727062"/>
              </p:ext>
            </p:extLst>
          </p:nvPr>
        </p:nvGraphicFramePr>
        <p:xfrm>
          <a:off x="866553" y="4162186"/>
          <a:ext cx="7410895" cy="1584960"/>
        </p:xfrm>
        <a:graphic>
          <a:graphicData uri="http://schemas.openxmlformats.org/drawingml/2006/table">
            <a:tbl>
              <a:tblPr firstRow="1" bandRow="1">
                <a:tableStyleId>{2D5ABB26-0587-4C30-8999-92F81FD0307C}</a:tableStyleId>
              </a:tblPr>
              <a:tblGrid>
                <a:gridCol w="3579622">
                  <a:extLst>
                    <a:ext uri="{9D8B030D-6E8A-4147-A177-3AD203B41FA5}">
                      <a16:colId xmlns:a16="http://schemas.microsoft.com/office/drawing/2014/main" val="3752199894"/>
                    </a:ext>
                  </a:extLst>
                </a:gridCol>
                <a:gridCol w="1996250">
                  <a:extLst>
                    <a:ext uri="{9D8B030D-6E8A-4147-A177-3AD203B41FA5}">
                      <a16:colId xmlns:a16="http://schemas.microsoft.com/office/drawing/2014/main" val="2225114199"/>
                    </a:ext>
                  </a:extLst>
                </a:gridCol>
                <a:gridCol w="1835023">
                  <a:extLst>
                    <a:ext uri="{9D8B030D-6E8A-4147-A177-3AD203B41FA5}">
                      <a16:colId xmlns:a16="http://schemas.microsoft.com/office/drawing/2014/main" val="2981216700"/>
                    </a:ext>
                  </a:extLst>
                </a:gridCol>
              </a:tblGrid>
              <a:tr h="370840">
                <a:tc>
                  <a:txBody>
                    <a:bodyPr/>
                    <a:lstStyle/>
                    <a:p>
                      <a:endParaRPr lang="en-IN" sz="2000" dirty="0"/>
                    </a:p>
                  </a:txBody>
                  <a:tcPr anchor="ctr">
                    <a:lnR>
                      <a:noFill/>
                    </a:lnR>
                  </a:tcPr>
                </a:tc>
                <a:tc>
                  <a:txBody>
                    <a:bodyPr/>
                    <a:lstStyle/>
                    <a:p>
                      <a:r>
                        <a:rPr lang="en-IN" sz="2000" b="1" u="sng" dirty="0"/>
                        <a:t>Before Write-Off</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2000" b="1" u="sng" dirty="0"/>
                        <a:t>After Write-Off</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906831"/>
                  </a:ext>
                </a:extLst>
              </a:tr>
              <a:tr h="370840">
                <a:tc>
                  <a:txBody>
                    <a:bodyPr/>
                    <a:lstStyle/>
                    <a:p>
                      <a:r>
                        <a:rPr lang="en-IN" sz="2000" dirty="0"/>
                        <a:t>Accounts receivable</a:t>
                      </a:r>
                    </a:p>
                  </a:txBody>
                  <a:tcPr anchor="ctr"/>
                </a:tc>
                <a:tc>
                  <a:txBody>
                    <a:bodyPr/>
                    <a:lstStyle/>
                    <a:p>
                      <a:pPr algn="r"/>
                      <a:r>
                        <a:rPr lang="en-IN" sz="2000" dirty="0"/>
                        <a:t>€200,000</a:t>
                      </a:r>
                    </a:p>
                  </a:txBody>
                  <a:tcPr anchor="ctr">
                    <a:lnT w="12700" cap="flat" cmpd="sng" algn="ctr">
                      <a:noFill/>
                      <a:prstDash val="solid"/>
                      <a:round/>
                      <a:headEnd type="none" w="med" len="med"/>
                      <a:tailEnd type="none" w="med" len="med"/>
                    </a:lnT>
                  </a:tcPr>
                </a:tc>
                <a:tc>
                  <a:txBody>
                    <a:bodyPr/>
                    <a:lstStyle/>
                    <a:p>
                      <a:pPr algn="r"/>
                      <a:r>
                        <a:rPr lang="en-IN" sz="2000" dirty="0"/>
                        <a:t>€199,500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3609407765"/>
                  </a:ext>
                </a:extLst>
              </a:tr>
              <a:tr h="370840">
                <a:tc>
                  <a:txBody>
                    <a:bodyPr/>
                    <a:lstStyle/>
                    <a:p>
                      <a:r>
                        <a:rPr lang="en-IN" sz="2000" dirty="0"/>
                        <a:t>Allowance for doubtful accounts</a:t>
                      </a:r>
                    </a:p>
                  </a:txBody>
                  <a:tcPr anchor="ctr"/>
                </a:tc>
                <a:tc>
                  <a:txBody>
                    <a:bodyPr/>
                    <a:lstStyle/>
                    <a:p>
                      <a:pPr algn="r"/>
                      <a:r>
                        <a:rPr lang="en-IN" sz="2000" u="sng" dirty="0"/>
                        <a:t>    12,000</a:t>
                      </a:r>
                    </a:p>
                  </a:txBody>
                  <a:tcPr anchor="ctr"/>
                </a:tc>
                <a:tc>
                  <a:txBody>
                    <a:bodyPr/>
                    <a:lstStyle/>
                    <a:p>
                      <a:pPr algn="r"/>
                      <a:r>
                        <a:rPr lang="en-IN" sz="2000" u="sng" dirty="0"/>
                        <a:t>     11,500</a:t>
                      </a:r>
                    </a:p>
                  </a:txBody>
                  <a:tcPr anchor="ctr"/>
                </a:tc>
                <a:extLst>
                  <a:ext uri="{0D108BD9-81ED-4DB2-BD59-A6C34878D82A}">
                    <a16:rowId xmlns:a16="http://schemas.microsoft.com/office/drawing/2014/main" val="4104064150"/>
                  </a:ext>
                </a:extLst>
              </a:tr>
              <a:tr h="370840">
                <a:tc>
                  <a:txBody>
                    <a:bodyPr/>
                    <a:lstStyle/>
                    <a:p>
                      <a:r>
                        <a:rPr lang="en-IN" sz="2000" b="1" dirty="0">
                          <a:solidFill>
                            <a:schemeClr val="accent2"/>
                          </a:solidFill>
                        </a:rPr>
                        <a:t>Cash realizable value</a:t>
                      </a:r>
                    </a:p>
                  </a:txBody>
                  <a:tcPr anchor="ctr"/>
                </a:tc>
                <a:tc>
                  <a:txBody>
                    <a:bodyPr/>
                    <a:lstStyle/>
                    <a:p>
                      <a:pPr algn="r"/>
                      <a:r>
                        <a:rPr lang="en-IN" sz="2000" b="1" u="dbl" baseline="0" dirty="0">
                          <a:solidFill>
                            <a:schemeClr val="accent2"/>
                          </a:solidFill>
                          <a:uFill>
                            <a:solidFill>
                              <a:schemeClr val="tx1"/>
                            </a:solidFill>
                          </a:uFill>
                        </a:rPr>
                        <a:t>€188,000</a:t>
                      </a:r>
                    </a:p>
                  </a:txBody>
                  <a:tcPr anchor="ctr"/>
                </a:tc>
                <a:tc>
                  <a:txBody>
                    <a:bodyPr/>
                    <a:lstStyle/>
                    <a:p>
                      <a:pPr algn="r"/>
                      <a:r>
                        <a:rPr lang="en-IN" sz="2000" b="1" u="dbl" baseline="0" dirty="0">
                          <a:solidFill>
                            <a:schemeClr val="accent2"/>
                          </a:solidFill>
                          <a:uFill>
                            <a:solidFill>
                              <a:schemeClr val="tx1"/>
                            </a:solidFill>
                          </a:uFill>
                        </a:rPr>
                        <a:t>€188,000</a:t>
                      </a:r>
                    </a:p>
                  </a:txBody>
                  <a:tcPr anchor="ctr"/>
                </a:tc>
                <a:extLst>
                  <a:ext uri="{0D108BD9-81ED-4DB2-BD59-A6C34878D82A}">
                    <a16:rowId xmlns:a16="http://schemas.microsoft.com/office/drawing/2014/main" val="1237939754"/>
                  </a:ext>
                </a:extLst>
              </a:tr>
            </a:tbl>
          </a:graphicData>
        </a:graphic>
      </p:graphicFrame>
      <p:sp>
        <p:nvSpPr>
          <p:cNvPr id="3" name="Content Placeholder 2">
            <a:extLst>
              <a:ext uri="{FF2B5EF4-FFF2-40B4-BE49-F238E27FC236}">
                <a16:creationId xmlns:a16="http://schemas.microsoft.com/office/drawing/2014/main" id="{FD613CC5-653A-60B4-2563-981BB0785675}"/>
              </a:ext>
            </a:extLst>
          </p:cNvPr>
          <p:cNvSpPr>
            <a:spLocks noGrp="1"/>
          </p:cNvSpPr>
          <p:nvPr>
            <p:ph sz="quarter" idx="18"/>
          </p:nvPr>
        </p:nvSpPr>
        <p:spPr>
          <a:xfrm>
            <a:off x="592138" y="5854743"/>
            <a:ext cx="8037512" cy="395542"/>
          </a:xfrm>
        </p:spPr>
        <p:txBody>
          <a:bodyPr>
            <a:noAutofit/>
          </a:bodyPr>
          <a:lstStyle/>
          <a:p>
            <a:pPr marL="0" indent="0">
              <a:buNone/>
            </a:pPr>
            <a:r>
              <a:rPr lang="en-CA" sz="2000" b="1" dirty="0"/>
              <a:t>Illustration 8.5: </a:t>
            </a:r>
            <a:r>
              <a:rPr lang="en-CA" sz="2000" dirty="0"/>
              <a:t>Cash realizable value comparison</a:t>
            </a:r>
          </a:p>
        </p:txBody>
      </p:sp>
      <p:sp>
        <p:nvSpPr>
          <p:cNvPr id="13" name="Content Placeholder 5">
            <a:extLst>
              <a:ext uri="{FF2B5EF4-FFF2-40B4-BE49-F238E27FC236}">
                <a16:creationId xmlns:a16="http://schemas.microsoft.com/office/drawing/2014/main" id="{C39E0DB3-79C9-D5C2-C53A-CA027A7DED1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782649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fontScale="90000"/>
          </a:bodyPr>
          <a:lstStyle/>
          <a:p>
            <a:r>
              <a:rPr lang="en-US" dirty="0"/>
              <a:t>Recovery of an Uncollectible Account (Not very common)</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p:txBody>
          <a:bodyPr>
            <a:normAutofit/>
          </a:bodyPr>
          <a:lstStyle/>
          <a:p>
            <a:pPr marL="0" indent="0">
              <a:buNone/>
            </a:pPr>
            <a:r>
              <a:rPr lang="en-US" b="1" dirty="0"/>
              <a:t>Illustration: </a:t>
            </a:r>
            <a:r>
              <a:rPr lang="en-US" dirty="0"/>
              <a:t>On July 1, R.A. Ware pays the €500 amount that Hampson had written off on March 1. Hampson makes the following entries.</a:t>
            </a:r>
          </a:p>
        </p:txBody>
      </p:sp>
      <p:sp>
        <p:nvSpPr>
          <p:cNvPr id="7" name="Content Placeholder 6">
            <a:extLst>
              <a:ext uri="{FF2B5EF4-FFF2-40B4-BE49-F238E27FC236}">
                <a16:creationId xmlns:a16="http://schemas.microsoft.com/office/drawing/2014/main" id="{50FD9461-D449-6CDA-3850-E6E93D4D437F}"/>
              </a:ext>
            </a:extLst>
          </p:cNvPr>
          <p:cNvSpPr>
            <a:spLocks noGrp="1"/>
          </p:cNvSpPr>
          <p:nvPr>
            <p:ph sz="quarter" idx="18"/>
          </p:nvPr>
        </p:nvSpPr>
        <p:spPr>
          <a:xfrm>
            <a:off x="592138" y="3356309"/>
            <a:ext cx="1035695" cy="543326"/>
          </a:xfrm>
        </p:spPr>
        <p:txBody>
          <a:bodyPr>
            <a:normAutofit/>
          </a:bodyPr>
          <a:lstStyle/>
          <a:p>
            <a:pPr marL="0" indent="0">
              <a:lnSpc>
                <a:spcPct val="100000"/>
              </a:lnSpc>
              <a:spcBef>
                <a:spcPts val="1200"/>
              </a:spcBef>
              <a:buNone/>
            </a:pPr>
            <a:r>
              <a:rPr lang="en-US" sz="2600" dirty="0"/>
              <a:t>July 1</a:t>
            </a:r>
          </a:p>
        </p:txBody>
      </p:sp>
      <p:sp>
        <p:nvSpPr>
          <p:cNvPr id="15" name="Content Placeholder 5">
            <a:extLst>
              <a:ext uri="{FF2B5EF4-FFF2-40B4-BE49-F238E27FC236}">
                <a16:creationId xmlns:a16="http://schemas.microsoft.com/office/drawing/2014/main" id="{3C9D22DA-1CC0-9C03-A0AD-DEEECC67606F}"/>
              </a:ext>
            </a:extLst>
          </p:cNvPr>
          <p:cNvSpPr>
            <a:spLocks noGrp="1"/>
          </p:cNvSpPr>
          <p:nvPr>
            <p:ph sz="quarter" idx="20"/>
          </p:nvPr>
        </p:nvSpPr>
        <p:spPr>
          <a:xfrm>
            <a:off x="1585987" y="3381479"/>
            <a:ext cx="7121452" cy="1059350"/>
          </a:xfrm>
          <a:ln>
            <a:noFill/>
          </a:ln>
        </p:spPr>
        <p:txBody>
          <a:bodyPr anchor="ctr" anchorCtr="0"/>
          <a:lstStyle/>
          <a:p>
            <a:pPr marL="0" indent="0">
              <a:lnSpc>
                <a:spcPct val="100000"/>
              </a:lnSpc>
              <a:spcBef>
                <a:spcPts val="1200"/>
              </a:spcBef>
              <a:buNone/>
            </a:pPr>
            <a:r>
              <a:rPr lang="en-US" sz="2600" dirty="0"/>
              <a:t>Accounts Receivable			  	   500</a:t>
            </a:r>
          </a:p>
          <a:p>
            <a:pPr marL="0" indent="361950">
              <a:lnSpc>
                <a:spcPct val="100000"/>
              </a:lnSpc>
              <a:spcBef>
                <a:spcPts val="1200"/>
              </a:spcBef>
              <a:buNone/>
            </a:pPr>
            <a:r>
              <a:rPr lang="en-US" sz="2600" dirty="0"/>
              <a:t>Allowance for Doubtful Accounts			</a:t>
            </a:r>
            <a:r>
              <a:rPr lang="en-US" altLang="en-US" sz="2600" dirty="0">
                <a:cs typeface="Calibri" panose="020F0502020204030204" pitchFamily="34" charset="0"/>
              </a:rPr>
              <a:t>500</a:t>
            </a:r>
            <a:endParaRPr lang="en-US" sz="2600" dirty="0">
              <a:cs typeface="Calibri" panose="020F0502020204030204" pitchFamily="34" charset="0"/>
            </a:endParaRPr>
          </a:p>
        </p:txBody>
      </p:sp>
      <p:sp>
        <p:nvSpPr>
          <p:cNvPr id="10" name="Content Placeholder 9">
            <a:extLst>
              <a:ext uri="{FF2B5EF4-FFF2-40B4-BE49-F238E27FC236}">
                <a16:creationId xmlns:a16="http://schemas.microsoft.com/office/drawing/2014/main" id="{50ED9C97-08B9-9B63-5D8F-EAB6A1D87BD8}"/>
              </a:ext>
            </a:extLst>
          </p:cNvPr>
          <p:cNvSpPr>
            <a:spLocks noGrp="1"/>
          </p:cNvSpPr>
          <p:nvPr>
            <p:ph sz="quarter" idx="21"/>
          </p:nvPr>
        </p:nvSpPr>
        <p:spPr>
          <a:xfrm>
            <a:off x="599098" y="4853555"/>
            <a:ext cx="988543" cy="543326"/>
          </a:xfrm>
        </p:spPr>
        <p:txBody>
          <a:bodyPr>
            <a:normAutofit/>
          </a:bodyPr>
          <a:lstStyle/>
          <a:p>
            <a:pPr marL="0" indent="0">
              <a:buNone/>
            </a:pPr>
            <a:r>
              <a:rPr lang="en-US" sz="2600" dirty="0"/>
              <a:t>July 1</a:t>
            </a:r>
          </a:p>
        </p:txBody>
      </p:sp>
      <p:sp>
        <p:nvSpPr>
          <p:cNvPr id="16" name="Content Placeholder 5">
            <a:extLst>
              <a:ext uri="{FF2B5EF4-FFF2-40B4-BE49-F238E27FC236}">
                <a16:creationId xmlns:a16="http://schemas.microsoft.com/office/drawing/2014/main" id="{9D9A7E54-5F41-E2CB-AFC5-D8EEED9ACD4B}"/>
              </a:ext>
            </a:extLst>
          </p:cNvPr>
          <p:cNvSpPr>
            <a:spLocks noGrp="1"/>
          </p:cNvSpPr>
          <p:nvPr>
            <p:ph sz="quarter" idx="23"/>
          </p:nvPr>
        </p:nvSpPr>
        <p:spPr>
          <a:xfrm>
            <a:off x="1523556" y="4795029"/>
            <a:ext cx="7378190" cy="1085378"/>
          </a:xfrm>
          <a:ln>
            <a:noFill/>
          </a:ln>
        </p:spPr>
        <p:txBody>
          <a:bodyPr anchor="ctr" anchorCtr="0">
            <a:noAutofit/>
          </a:bodyPr>
          <a:lstStyle/>
          <a:p>
            <a:pPr marL="0" indent="0">
              <a:lnSpc>
                <a:spcPct val="100000"/>
              </a:lnSpc>
              <a:spcBef>
                <a:spcPts val="1200"/>
              </a:spcBef>
              <a:buNone/>
            </a:pPr>
            <a:r>
              <a:rPr lang="en-US" sz="2600" dirty="0"/>
              <a:t>Cash							    500</a:t>
            </a:r>
          </a:p>
          <a:p>
            <a:pPr marL="0" indent="361950">
              <a:lnSpc>
                <a:spcPct val="100000"/>
              </a:lnSpc>
              <a:spcBef>
                <a:spcPts val="1200"/>
              </a:spcBef>
              <a:buNone/>
            </a:pPr>
            <a:r>
              <a:rPr lang="en-US" sz="2600" dirty="0"/>
              <a:t>Accounts Receivable					</a:t>
            </a:r>
            <a:r>
              <a:rPr lang="en-US" altLang="en-US" sz="2600" dirty="0">
                <a:cs typeface="Calibri" panose="020F0502020204030204" pitchFamily="34" charset="0"/>
              </a:rPr>
              <a:t>500</a:t>
            </a:r>
            <a:endParaRPr lang="en-US" sz="2600" dirty="0">
              <a:cs typeface="Calibri" panose="020F0502020204030204" pitchFamily="34" charset="0"/>
            </a:endParaRPr>
          </a:p>
        </p:txBody>
      </p:sp>
      <p:sp>
        <p:nvSpPr>
          <p:cNvPr id="13" name="Content Placeholder 5">
            <a:extLst>
              <a:ext uri="{FF2B5EF4-FFF2-40B4-BE49-F238E27FC236}">
                <a16:creationId xmlns:a16="http://schemas.microsoft.com/office/drawing/2014/main" id="{E6452EBC-22F2-0D4D-BF24-192EA450D78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99180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Estimating the Allowance</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424065"/>
            <a:ext cx="8220563" cy="4901321"/>
          </a:xfrm>
        </p:spPr>
        <p:txBody>
          <a:bodyPr/>
          <a:lstStyle/>
          <a:p>
            <a:pPr marL="0" indent="0">
              <a:buNone/>
            </a:pPr>
            <a:r>
              <a:rPr lang="en-US" dirty="0"/>
              <a:t>Given say we have $1M account receivable, how much do I want to make it allowance for doubtful account? (i.e., how much do I want my water tank to reserve water for future write off)</a:t>
            </a:r>
            <a:endParaRPr lang="en-US" b="1"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4" name="Content Placeholder 16">
            <a:extLst>
              <a:ext uri="{FF2B5EF4-FFF2-40B4-BE49-F238E27FC236}">
                <a16:creationId xmlns:a16="http://schemas.microsoft.com/office/drawing/2014/main" id="{34412BAB-9F96-09BF-C01F-6E25ACF1A3E8}"/>
              </a:ext>
            </a:extLst>
          </p:cNvPr>
          <p:cNvPicPr>
            <a:picLocks noChangeAspect="1"/>
          </p:cNvPicPr>
          <p:nvPr/>
        </p:nvPicPr>
        <p:blipFill>
          <a:blip r:embed="rId2"/>
          <a:stretch>
            <a:fillRect/>
          </a:stretch>
        </p:blipFill>
        <p:spPr>
          <a:xfrm>
            <a:off x="5033061" y="2693103"/>
            <a:ext cx="2740832" cy="2740832"/>
          </a:xfrm>
          <a:prstGeom prst="rect">
            <a:avLst/>
          </a:prstGeom>
        </p:spPr>
      </p:pic>
      <p:sp>
        <p:nvSpPr>
          <p:cNvPr id="5" name="Rectangle: Rounded Corners 4">
            <a:extLst>
              <a:ext uri="{FF2B5EF4-FFF2-40B4-BE49-F238E27FC236}">
                <a16:creationId xmlns:a16="http://schemas.microsoft.com/office/drawing/2014/main" id="{2CC0B966-7174-297D-2B92-0E73A1107B81}"/>
              </a:ext>
            </a:extLst>
          </p:cNvPr>
          <p:cNvSpPr/>
          <p:nvPr/>
        </p:nvSpPr>
        <p:spPr>
          <a:xfrm>
            <a:off x="1336763" y="3257005"/>
            <a:ext cx="2216333" cy="31407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account receivable</a:t>
            </a:r>
          </a:p>
        </p:txBody>
      </p:sp>
      <p:cxnSp>
        <p:nvCxnSpPr>
          <p:cNvPr id="12" name="Straight Arrow Connector 11">
            <a:extLst>
              <a:ext uri="{FF2B5EF4-FFF2-40B4-BE49-F238E27FC236}">
                <a16:creationId xmlns:a16="http://schemas.microsoft.com/office/drawing/2014/main" id="{76F88FB3-516B-FF2B-017D-9CAACD439C48}"/>
              </a:ext>
            </a:extLst>
          </p:cNvPr>
          <p:cNvCxnSpPr/>
          <p:nvPr/>
        </p:nvCxnSpPr>
        <p:spPr>
          <a:xfrm flipV="1">
            <a:off x="3718560" y="3979817"/>
            <a:ext cx="1088571" cy="3135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16">
            <a:extLst>
              <a:ext uri="{FF2B5EF4-FFF2-40B4-BE49-F238E27FC236}">
                <a16:creationId xmlns:a16="http://schemas.microsoft.com/office/drawing/2014/main" id="{F6BF586C-A165-9005-0597-382A08E64896}"/>
              </a:ext>
            </a:extLst>
          </p:cNvPr>
          <p:cNvPicPr>
            <a:picLocks noChangeAspect="1"/>
          </p:cNvPicPr>
          <p:nvPr/>
        </p:nvPicPr>
        <p:blipFill>
          <a:blip r:embed="rId2"/>
          <a:stretch>
            <a:fillRect/>
          </a:stretch>
        </p:blipFill>
        <p:spPr>
          <a:xfrm>
            <a:off x="5969935" y="4838749"/>
            <a:ext cx="1522816" cy="1522816"/>
          </a:xfrm>
          <a:prstGeom prst="rect">
            <a:avLst/>
          </a:prstGeom>
        </p:spPr>
      </p:pic>
      <p:cxnSp>
        <p:nvCxnSpPr>
          <p:cNvPr id="14" name="Straight Arrow Connector 13">
            <a:extLst>
              <a:ext uri="{FF2B5EF4-FFF2-40B4-BE49-F238E27FC236}">
                <a16:creationId xmlns:a16="http://schemas.microsoft.com/office/drawing/2014/main" id="{DE02E23A-555E-6747-C18C-83E953BC3779}"/>
              </a:ext>
            </a:extLst>
          </p:cNvPr>
          <p:cNvCxnSpPr>
            <a:cxnSpLocks/>
          </p:cNvCxnSpPr>
          <p:nvPr/>
        </p:nvCxnSpPr>
        <p:spPr>
          <a:xfrm>
            <a:off x="3718559" y="5433935"/>
            <a:ext cx="2142310" cy="166222"/>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D6F69D-47FF-95ED-39A6-B46C33A76EBE}"/>
              </a:ext>
            </a:extLst>
          </p:cNvPr>
          <p:cNvSpPr txBox="1"/>
          <p:nvPr/>
        </p:nvSpPr>
        <p:spPr>
          <a:xfrm>
            <a:off x="5033061" y="4708706"/>
            <a:ext cx="4624250" cy="369332"/>
          </a:xfrm>
          <a:prstGeom prst="rect">
            <a:avLst/>
          </a:prstGeom>
          <a:noFill/>
        </p:spPr>
        <p:txBody>
          <a:bodyPr wrap="square">
            <a:spAutoFit/>
          </a:bodyPr>
          <a:lstStyle/>
          <a:p>
            <a:r>
              <a:rPr lang="en-US" dirty="0"/>
              <a:t>allowance for doubtful account</a:t>
            </a:r>
          </a:p>
        </p:txBody>
      </p:sp>
    </p:spTree>
    <p:extLst>
      <p:ext uri="{BB962C8B-B14F-4D97-AF65-F5344CB8AC3E}">
        <p14:creationId xmlns:p14="http://schemas.microsoft.com/office/powerpoint/2010/main" val="3511692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3" y="2536531"/>
            <a:ext cx="8115301" cy="1784939"/>
          </a:xfrm>
        </p:spPr>
        <p:txBody>
          <a:bodyPr>
            <a:noAutofit/>
          </a:bodyPr>
          <a:lstStyle/>
          <a:p>
            <a:r>
              <a:rPr lang="en-GB" dirty="0"/>
              <a:t>Learning Objective 1</a:t>
            </a:r>
            <a:br>
              <a:rPr lang="en-GB" dirty="0"/>
            </a:br>
            <a:r>
              <a:rPr lang="en-US" dirty="0"/>
              <a:t>Explain How Companies Recognize Accounts Receivable.</a:t>
            </a:r>
            <a:endParaRPr lang="en-IN" dirty="0"/>
          </a:p>
        </p:txBody>
      </p:sp>
      <p:sp>
        <p:nvSpPr>
          <p:cNvPr id="7" name="Content Placeholder 5">
            <a:extLst>
              <a:ext uri="{FF2B5EF4-FFF2-40B4-BE49-F238E27FC236}">
                <a16:creationId xmlns:a16="http://schemas.microsoft.com/office/drawing/2014/main" id="{C3F3DA41-3A2B-4FD0-CE96-C0373362C42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42211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Estimating the Allowance</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424065"/>
            <a:ext cx="8220563" cy="4901321"/>
          </a:xfrm>
        </p:spPr>
        <p:txBody>
          <a:bodyPr/>
          <a:lstStyle/>
          <a:p>
            <a:pPr marL="0" indent="0">
              <a:buNone/>
            </a:pPr>
            <a:r>
              <a:rPr lang="en-US" dirty="0"/>
              <a:t>Frequently, companies estimate the allowance as a percentage of the outstanding receivables.</a:t>
            </a:r>
          </a:p>
          <a:p>
            <a:pPr marL="0" indent="0">
              <a:buNone/>
            </a:pPr>
            <a:r>
              <a:rPr lang="en-US" b="1" dirty="0"/>
              <a:t>Percentage-of-Receivables Basis</a:t>
            </a:r>
          </a:p>
          <a:p>
            <a:pPr marL="0" indent="0">
              <a:buNone/>
            </a:pPr>
            <a:r>
              <a:rPr lang="en-US" b="1" dirty="0">
                <a:highlight>
                  <a:srgbClr val="FFFF00"/>
                </a:highlight>
              </a:rPr>
              <a:t>Step 1</a:t>
            </a:r>
          </a:p>
          <a:p>
            <a:r>
              <a:rPr lang="en-US" dirty="0"/>
              <a:t>Management establishes a percentage relationship between amount of receivables and expected losses from uncollectible accounts</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314277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Estimating the Allowance – Aging</a:t>
            </a:r>
            <a:endParaRPr lang="en-IN" dirty="0"/>
          </a:p>
        </p:txBody>
      </p:sp>
      <p:pic>
        <p:nvPicPr>
          <p:cNvPr id="6" name="Picture Placeholder 5" descr="A partial Excel worksheet displays an Aging schedule. There are 7 columns with the following column headers: Customer, Total, Not Yet Due amounts, and 4 columns for the Number of Days Past Due that have the following headers: 1 to 30 days; 31 to 60 days; 61 to 90 days; Over 90 days. There are 5 customers with their names and respective amounts and classifications as follows: T. E. Adert, total due, Yen 600; categorized as Yen 300 from 1 to 30 days, Yen 200 from 61 to 90 days, and Yen 100 over 90 days; R. C. Bortz, total due, 300; categorized as Yen 300 not yet due; B. A. Carl, total due, 450; categorized as 200 from 1 to 30 days, and Yen 250 from 31 to 60 days; O. L. Diker, total due, 700; categorized as 500 not yet due, and 200 from 61 to 90 days; T. O. Ebbet, total due, 600; categorized as 300 from 31 to 60 days, and 300 over 90 days. The others display 36,950 as total due; 26,200 as not due yet, categorized as 5,200 from 1 to 30 days; 2,450 from 31 to 60 days, 1,600 from 61 to 90 days, and 1,500 over 90 days. The total amount due is Yen 39,600, with the  amounts due for each category, the estimated uncollectible percentages, and the estimated uncollectible accounts, respectively: Yen 27,000 is not yet due, at 2%, for a total of Yen 540; Yen 5,700 is past due from 1 to 30 days, at 4%, for a total of Yen 228; Yen 3,000 is 31 to 60 days past due, at 10%, for a total of Yen 300; Yen 2,000 is 61 to 90 days past due, at 20%, for a total of Yen 400; and Yen 1,900 is over 90 days past due, at 40%, with a total of Yen 760. Total estimated uncollectible accounts of Yen 2,228 is in the Total column.">
            <a:extLst>
              <a:ext uri="{FF2B5EF4-FFF2-40B4-BE49-F238E27FC236}">
                <a16:creationId xmlns:a16="http://schemas.microsoft.com/office/drawing/2014/main" id="{A2772092-E1E5-0EC2-1C23-1A919533A7B0}"/>
              </a:ext>
            </a:extLst>
          </p:cNvPr>
          <p:cNvPicPr>
            <a:picLocks noGrp="1" noChangeAspect="1"/>
          </p:cNvPicPr>
          <p:nvPr>
            <p:ph type="pic" sz="quarter" idx="17"/>
          </p:nvPr>
        </p:nvPicPr>
        <p:blipFill rotWithShape="1">
          <a:blip r:embed="rId2"/>
          <a:stretch/>
        </p:blipFill>
        <p:spPr>
          <a:xfrm>
            <a:off x="1133410" y="1221209"/>
            <a:ext cx="7166145" cy="4735175"/>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950531" y="5956385"/>
            <a:ext cx="3579991" cy="402468"/>
          </a:xfrm>
        </p:spPr>
        <p:txBody>
          <a:bodyPr>
            <a:normAutofit/>
          </a:bodyPr>
          <a:lstStyle/>
          <a:p>
            <a:pPr marL="0" indent="0">
              <a:buNone/>
            </a:pPr>
            <a:r>
              <a:rPr lang="en-US" altLang="en-US" sz="2000" b="1" dirty="0"/>
              <a:t>Illustration 8.7: </a:t>
            </a:r>
            <a:r>
              <a:rPr lang="en-CA" sz="2000" dirty="0"/>
              <a:t>Aging schedule</a:t>
            </a:r>
          </a:p>
        </p:txBody>
      </p:sp>
      <p:sp>
        <p:nvSpPr>
          <p:cNvPr id="14" name="Content Placeholder 5">
            <a:extLst>
              <a:ext uri="{FF2B5EF4-FFF2-40B4-BE49-F238E27FC236}">
                <a16:creationId xmlns:a16="http://schemas.microsoft.com/office/drawing/2014/main" id="{26FA845B-7CDF-75EC-D844-44FA6A2D39D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948211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Estimating the Allowance</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424065"/>
            <a:ext cx="8220563" cy="4901321"/>
          </a:xfrm>
        </p:spPr>
        <p:txBody>
          <a:bodyPr/>
          <a:lstStyle/>
          <a:p>
            <a:pPr marL="0" indent="0">
              <a:buNone/>
            </a:pPr>
            <a:r>
              <a:rPr lang="en-US" dirty="0"/>
              <a:t>Frequently, companies estimate the allowance as a percentage of the outstanding receivables.</a:t>
            </a:r>
          </a:p>
          <a:p>
            <a:pPr marL="0" indent="0">
              <a:buNone/>
            </a:pPr>
            <a:r>
              <a:rPr lang="en-US" b="1" dirty="0"/>
              <a:t>Percentage-of-Receivables Basis</a:t>
            </a:r>
          </a:p>
          <a:p>
            <a:pPr marL="0" indent="0">
              <a:buNone/>
            </a:pPr>
            <a:r>
              <a:rPr lang="en-US" b="1" dirty="0">
                <a:highlight>
                  <a:srgbClr val="FFFF00"/>
                </a:highlight>
              </a:rPr>
              <a:t>Step 2</a:t>
            </a:r>
            <a:r>
              <a:rPr lang="zh-CN" altLang="en-US" b="1" dirty="0">
                <a:highlight>
                  <a:srgbClr val="FFFF00"/>
                </a:highlight>
              </a:rPr>
              <a:t>： </a:t>
            </a:r>
            <a:r>
              <a:rPr lang="en-US" altLang="zh-CN" b="1" dirty="0">
                <a:highlight>
                  <a:srgbClr val="FFFF00"/>
                </a:highlight>
              </a:rPr>
              <a:t>recording bad debt expense</a:t>
            </a:r>
            <a:endParaRPr lang="en-US" b="1" dirty="0">
              <a:highlight>
                <a:srgbClr val="FFFF00"/>
              </a:highlight>
            </a:endParaRPr>
          </a:p>
          <a:p>
            <a:r>
              <a:rPr lang="en-US" b="1" dirty="0"/>
              <a:t>Amount of bad debt expense</a:t>
            </a:r>
            <a:r>
              <a:rPr lang="en-US" dirty="0"/>
              <a:t> that should be recorded </a:t>
            </a:r>
            <a:r>
              <a:rPr lang="en-US" b="1" dirty="0"/>
              <a:t>is the difference between the required balance and the existing balance in the allowance account</a:t>
            </a:r>
          </a:p>
          <a:p>
            <a:endParaRPr lang="en-US" b="1"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807945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Case 1. </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424065"/>
            <a:ext cx="8220563" cy="4901321"/>
          </a:xfrm>
        </p:spPr>
        <p:txBody>
          <a:bodyPr/>
          <a:lstStyle/>
          <a:p>
            <a:r>
              <a:rPr lang="en-US" b="1" dirty="0"/>
              <a:t>required balance of the allowance account = existing balance of the allowance account </a:t>
            </a:r>
          </a:p>
          <a:p>
            <a:endParaRPr lang="en-US" b="1" dirty="0"/>
          </a:p>
          <a:p>
            <a:r>
              <a:rPr lang="en-US" b="1" dirty="0"/>
              <a:t>You don’t have to do anything.</a:t>
            </a:r>
          </a:p>
          <a:p>
            <a:endParaRPr lang="en-US" b="1"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024741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Estimating the Allowance – Aging</a:t>
            </a:r>
            <a:endParaRPr lang="en-IN" dirty="0"/>
          </a:p>
        </p:txBody>
      </p:sp>
      <p:pic>
        <p:nvPicPr>
          <p:cNvPr id="6" name="Picture Placeholder 5" descr="A partial Excel worksheet displays an Aging schedule. There are 7 columns with the following column headers: Customer, Total, Not Yet Due amounts, and 4 columns for the Number of Days Past Due that have the following headers: 1 to 30 days; 31 to 60 days; 61 to 90 days; Over 90 days. There are 5 customers with their names and respective amounts and classifications as follows: T. E. Adert, total due, Yen 600; categorized as Yen 300 from 1 to 30 days, Yen 200 from 61 to 90 days, and Yen 100 over 90 days; R. C. Bortz, total due, 300; categorized as Yen 300 not yet due; B. A. Carl, total due, 450; categorized as 200 from 1 to 30 days, and Yen 250 from 31 to 60 days; O. L. Diker, total due, 700; categorized as 500 not yet due, and 200 from 61 to 90 days; T. O. Ebbet, total due, 600; categorized as 300 from 31 to 60 days, and 300 over 90 days. The others display 36,950 as total due; 26,200 as not due yet, categorized as 5,200 from 1 to 30 days; 2,450 from 31 to 60 days, 1,600 from 61 to 90 days, and 1,500 over 90 days. The total amount due is Yen 39,600, with the  amounts due for each category, the estimated uncollectible percentages, and the estimated uncollectible accounts, respectively: Yen 27,000 is not yet due, at 2%, for a total of Yen 540; Yen 5,700 is past due from 1 to 30 days, at 4%, for a total of Yen 228; Yen 3,000 is 31 to 60 days past due, at 10%, for a total of Yen 300; Yen 2,000 is 61 to 90 days past due, at 20%, for a total of Yen 400; and Yen 1,900 is over 90 days past due, at 40%, with a total of Yen 760. Total estimated uncollectible accounts of Yen 2,228 is in the Total column.">
            <a:extLst>
              <a:ext uri="{FF2B5EF4-FFF2-40B4-BE49-F238E27FC236}">
                <a16:creationId xmlns:a16="http://schemas.microsoft.com/office/drawing/2014/main" id="{A2772092-E1E5-0EC2-1C23-1A919533A7B0}"/>
              </a:ext>
            </a:extLst>
          </p:cNvPr>
          <p:cNvPicPr>
            <a:picLocks noGrp="1" noChangeAspect="1"/>
          </p:cNvPicPr>
          <p:nvPr>
            <p:ph type="pic" sz="quarter" idx="17"/>
          </p:nvPr>
        </p:nvPicPr>
        <p:blipFill rotWithShape="1">
          <a:blip r:embed="rId2"/>
          <a:stretch/>
        </p:blipFill>
        <p:spPr>
          <a:xfrm>
            <a:off x="1133410" y="1221209"/>
            <a:ext cx="7166145" cy="4735175"/>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950531" y="5956385"/>
            <a:ext cx="3579991" cy="402468"/>
          </a:xfrm>
        </p:spPr>
        <p:txBody>
          <a:bodyPr>
            <a:normAutofit/>
          </a:bodyPr>
          <a:lstStyle/>
          <a:p>
            <a:pPr marL="0" indent="0">
              <a:buNone/>
            </a:pPr>
            <a:r>
              <a:rPr lang="en-US" altLang="en-US" sz="2000" b="1" dirty="0"/>
              <a:t>Illustration 8.7: </a:t>
            </a:r>
            <a:r>
              <a:rPr lang="en-CA" sz="2000" dirty="0"/>
              <a:t>Aging schedule</a:t>
            </a:r>
          </a:p>
        </p:txBody>
      </p:sp>
      <p:sp>
        <p:nvSpPr>
          <p:cNvPr id="14" name="Content Placeholder 5">
            <a:extLst>
              <a:ext uri="{FF2B5EF4-FFF2-40B4-BE49-F238E27FC236}">
                <a16:creationId xmlns:a16="http://schemas.microsoft.com/office/drawing/2014/main" id="{26FA845B-7CDF-75EC-D844-44FA6A2D39D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2" name="Rectangle 1">
            <a:extLst>
              <a:ext uri="{FF2B5EF4-FFF2-40B4-BE49-F238E27FC236}">
                <a16:creationId xmlns:a16="http://schemas.microsoft.com/office/drawing/2014/main" id="{5C04D1A7-B29A-BDA1-6155-27FF52BB2586}"/>
              </a:ext>
            </a:extLst>
          </p:cNvPr>
          <p:cNvSpPr/>
          <p:nvPr/>
        </p:nvSpPr>
        <p:spPr>
          <a:xfrm>
            <a:off x="2844800" y="5366327"/>
            <a:ext cx="1062182" cy="4024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787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Case 2. (Most often)</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424065"/>
            <a:ext cx="8220563" cy="4901321"/>
          </a:xfrm>
        </p:spPr>
        <p:txBody>
          <a:bodyPr/>
          <a:lstStyle/>
          <a:p>
            <a:r>
              <a:rPr lang="en-US" b="1" dirty="0"/>
              <a:t>required balance  (i.e.,2228)&gt; existing balance in the allowance account (i.e., </a:t>
            </a:r>
            <a:r>
              <a:rPr lang="en-US" b="1"/>
              <a:t>say 528)</a:t>
            </a:r>
            <a:endParaRPr lang="en-US" b="1" dirty="0"/>
          </a:p>
          <a:p>
            <a:endParaRPr lang="en-US" b="1" dirty="0"/>
          </a:p>
          <a:p>
            <a:endParaRPr lang="en-US" b="1"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4" name="Content Placeholder 16">
            <a:extLst>
              <a:ext uri="{FF2B5EF4-FFF2-40B4-BE49-F238E27FC236}">
                <a16:creationId xmlns:a16="http://schemas.microsoft.com/office/drawing/2014/main" id="{07CA61F8-BAC5-D2D1-B1A7-4E2F584D05D1}"/>
              </a:ext>
            </a:extLst>
          </p:cNvPr>
          <p:cNvPicPr>
            <a:picLocks noChangeAspect="1"/>
          </p:cNvPicPr>
          <p:nvPr/>
        </p:nvPicPr>
        <p:blipFill>
          <a:blip r:embed="rId2"/>
          <a:stretch>
            <a:fillRect/>
          </a:stretch>
        </p:blipFill>
        <p:spPr>
          <a:xfrm>
            <a:off x="5856723" y="3671801"/>
            <a:ext cx="1522816" cy="1522816"/>
          </a:xfrm>
          <a:prstGeom prst="rect">
            <a:avLst/>
          </a:prstGeom>
        </p:spPr>
      </p:pic>
      <p:pic>
        <p:nvPicPr>
          <p:cNvPr id="5" name="Content Placeholder 16">
            <a:extLst>
              <a:ext uri="{FF2B5EF4-FFF2-40B4-BE49-F238E27FC236}">
                <a16:creationId xmlns:a16="http://schemas.microsoft.com/office/drawing/2014/main" id="{5005E539-B7C7-6256-26DB-A8E5BDD3FA43}"/>
              </a:ext>
            </a:extLst>
          </p:cNvPr>
          <p:cNvPicPr>
            <a:picLocks noChangeAspect="1"/>
          </p:cNvPicPr>
          <p:nvPr/>
        </p:nvPicPr>
        <p:blipFill>
          <a:blip r:embed="rId2"/>
          <a:stretch>
            <a:fillRect/>
          </a:stretch>
        </p:blipFill>
        <p:spPr>
          <a:xfrm>
            <a:off x="861655" y="2945652"/>
            <a:ext cx="2740832" cy="2740832"/>
          </a:xfrm>
          <a:prstGeom prst="rect">
            <a:avLst/>
          </a:prstGeom>
        </p:spPr>
      </p:pic>
      <p:sp>
        <p:nvSpPr>
          <p:cNvPr id="8" name="TextBox 7">
            <a:extLst>
              <a:ext uri="{FF2B5EF4-FFF2-40B4-BE49-F238E27FC236}">
                <a16:creationId xmlns:a16="http://schemas.microsoft.com/office/drawing/2014/main" id="{9C5BAE29-1341-5B80-DD0C-6A8C0F62F89E}"/>
              </a:ext>
            </a:extLst>
          </p:cNvPr>
          <p:cNvSpPr txBox="1"/>
          <p:nvPr/>
        </p:nvSpPr>
        <p:spPr>
          <a:xfrm>
            <a:off x="5673000" y="3452948"/>
            <a:ext cx="4624250" cy="369332"/>
          </a:xfrm>
          <a:prstGeom prst="rect">
            <a:avLst/>
          </a:prstGeom>
          <a:noFill/>
        </p:spPr>
        <p:txBody>
          <a:bodyPr wrap="square">
            <a:spAutoFit/>
          </a:bodyPr>
          <a:lstStyle/>
          <a:p>
            <a:r>
              <a:rPr lang="en-US" b="1" dirty="0"/>
              <a:t>existing balance </a:t>
            </a:r>
            <a:endParaRPr lang="en-US" dirty="0"/>
          </a:p>
        </p:txBody>
      </p:sp>
      <p:sp>
        <p:nvSpPr>
          <p:cNvPr id="9" name="TextBox 8">
            <a:extLst>
              <a:ext uri="{FF2B5EF4-FFF2-40B4-BE49-F238E27FC236}">
                <a16:creationId xmlns:a16="http://schemas.microsoft.com/office/drawing/2014/main" id="{D49B02EE-EF75-DF58-1AD7-0A6FB07E27EC}"/>
              </a:ext>
            </a:extLst>
          </p:cNvPr>
          <p:cNvSpPr txBox="1"/>
          <p:nvPr/>
        </p:nvSpPr>
        <p:spPr>
          <a:xfrm>
            <a:off x="1290362" y="2916127"/>
            <a:ext cx="4624250" cy="369332"/>
          </a:xfrm>
          <a:prstGeom prst="rect">
            <a:avLst/>
          </a:prstGeom>
          <a:noFill/>
        </p:spPr>
        <p:txBody>
          <a:bodyPr wrap="square">
            <a:spAutoFit/>
          </a:bodyPr>
          <a:lstStyle/>
          <a:p>
            <a:r>
              <a:rPr lang="en-US" b="1" dirty="0"/>
              <a:t>required balance </a:t>
            </a:r>
            <a:endParaRPr lang="en-US" dirty="0"/>
          </a:p>
        </p:txBody>
      </p:sp>
      <p:pic>
        <p:nvPicPr>
          <p:cNvPr id="2052" name="Picture 4" descr="Premium Vector | Water faucet environment doodle icon drawing illustration  cartoon vector hand drawn style">
            <a:extLst>
              <a:ext uri="{FF2B5EF4-FFF2-40B4-BE49-F238E27FC236}">
                <a16:creationId xmlns:a16="http://schemas.microsoft.com/office/drawing/2014/main" id="{69D44571-0E66-3313-873B-A76423205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046" y="2691540"/>
            <a:ext cx="1522816" cy="152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87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dirty="0"/>
              <a:t>Estimating the Allowance Example</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292088"/>
            <a:ext cx="8220563" cy="1825808"/>
          </a:xfrm>
        </p:spPr>
        <p:txBody>
          <a:bodyPr>
            <a:noAutofit/>
          </a:bodyPr>
          <a:lstStyle/>
          <a:p>
            <a:pPr marL="0" indent="0">
              <a:buNone/>
            </a:pPr>
            <a:r>
              <a:rPr lang="en-US" sz="2600" b="1" dirty="0"/>
              <a:t>Illustration: </a:t>
            </a:r>
            <a:r>
              <a:rPr lang="en-US" sz="2600" dirty="0"/>
              <a:t>The unadjusted trial balance shows Allowance for Doubtful Accounts with a </a:t>
            </a:r>
            <a:r>
              <a:rPr lang="en-US" sz="2600" b="1" dirty="0"/>
              <a:t>credit</a:t>
            </a:r>
            <a:r>
              <a:rPr lang="en-US" sz="2600" dirty="0"/>
              <a:t> balance of ¥528. Prepare the adjusting entry assuming ¥2,228 is the estimate of uncollectible receivables from the aging schedule.</a:t>
            </a:r>
          </a:p>
        </p:txBody>
      </p:sp>
      <p:sp>
        <p:nvSpPr>
          <p:cNvPr id="3" name="Content Placeholder 2">
            <a:extLst>
              <a:ext uri="{FF2B5EF4-FFF2-40B4-BE49-F238E27FC236}">
                <a16:creationId xmlns:a16="http://schemas.microsoft.com/office/drawing/2014/main" id="{FD613CC5-653A-60B4-2563-981BB0785675}"/>
              </a:ext>
            </a:extLst>
          </p:cNvPr>
          <p:cNvSpPr>
            <a:spLocks noGrp="1"/>
          </p:cNvSpPr>
          <p:nvPr>
            <p:ph sz="quarter" idx="18"/>
          </p:nvPr>
        </p:nvSpPr>
        <p:spPr>
          <a:xfrm>
            <a:off x="513862" y="3282483"/>
            <a:ext cx="1276851" cy="587561"/>
          </a:xfrm>
        </p:spPr>
        <p:txBody>
          <a:bodyPr>
            <a:normAutofit/>
          </a:bodyPr>
          <a:lstStyle/>
          <a:p>
            <a:pPr marL="0" indent="0">
              <a:buNone/>
            </a:pPr>
            <a:r>
              <a:rPr lang="en-US" sz="2600" dirty="0"/>
              <a:t>Dec. 31</a:t>
            </a:r>
          </a:p>
        </p:txBody>
      </p:sp>
      <p:sp>
        <p:nvSpPr>
          <p:cNvPr id="14" name="Content Placeholder 5">
            <a:extLst>
              <a:ext uri="{FF2B5EF4-FFF2-40B4-BE49-F238E27FC236}">
                <a16:creationId xmlns:a16="http://schemas.microsoft.com/office/drawing/2014/main" id="{7CB33D5E-558D-0C08-46F3-9F2ADF32C229}"/>
              </a:ext>
            </a:extLst>
          </p:cNvPr>
          <p:cNvSpPr>
            <a:spLocks noGrp="1"/>
          </p:cNvSpPr>
          <p:nvPr>
            <p:ph sz="quarter" idx="20"/>
          </p:nvPr>
        </p:nvSpPr>
        <p:spPr>
          <a:xfrm>
            <a:off x="1668109" y="3229890"/>
            <a:ext cx="7407655" cy="1156034"/>
          </a:xfrm>
          <a:ln>
            <a:noFill/>
          </a:ln>
        </p:spPr>
        <p:txBody>
          <a:bodyPr anchor="ctr" anchorCtr="0">
            <a:noAutofit/>
          </a:bodyPr>
          <a:lstStyle/>
          <a:p>
            <a:pPr marL="0" indent="0">
              <a:lnSpc>
                <a:spcPct val="100000"/>
              </a:lnSpc>
              <a:spcBef>
                <a:spcPts val="1200"/>
              </a:spcBef>
              <a:buNone/>
            </a:pPr>
            <a:r>
              <a:rPr lang="en-US" sz="2600" dirty="0"/>
              <a:t>Bad Debt Expense				   1,700</a:t>
            </a:r>
          </a:p>
          <a:p>
            <a:pPr marL="0" indent="442913">
              <a:lnSpc>
                <a:spcPct val="100000"/>
              </a:lnSpc>
              <a:spcBef>
                <a:spcPts val="1200"/>
              </a:spcBef>
              <a:buNone/>
            </a:pPr>
            <a:r>
              <a:rPr lang="en-US" sz="2600" dirty="0"/>
              <a:t>Allowance for Doubtful Accounts		</a:t>
            </a:r>
            <a:r>
              <a:rPr lang="en-US" sz="2600" dirty="0">
                <a:cs typeface="Calibri" panose="020F0502020204030204" pitchFamily="34" charset="0"/>
              </a:rPr>
              <a:t>1,700</a:t>
            </a:r>
          </a:p>
        </p:txBody>
      </p:sp>
      <p:pic>
        <p:nvPicPr>
          <p:cNvPr id="7" name="Picture Placeholder 6" descr="An illustration presents postings of bad debt accounts to two t-accounts. The account name of the first t-account is presented on top of the T as Bad Debt Expense. One transaction is posted on the left (debit) side, adjusted balance dated December 31, in the amount of 1,700 (highlighted). No transactions are posted on the right (credit) side. The account name of the second t-account is presented on top of the T as Allowance for Doubtful Accounts. No transactions are posted on the left (debit) side. Three transactions are posted on the right (credit) side. The first is the unadjusted balance dated December 31 with the balance amount of 528. Just below is adjusted balance dated December 31 with the 1,700 (highlighted) posting amount immediately below the 528 balance. Just below is the balance dated December 31 with the 2,228 posting amount immediately below the 1,700 amount.">
            <a:extLst>
              <a:ext uri="{FF2B5EF4-FFF2-40B4-BE49-F238E27FC236}">
                <a16:creationId xmlns:a16="http://schemas.microsoft.com/office/drawing/2014/main" id="{DD8F7E45-0275-8EDD-4899-E2FB1F89E31C}"/>
              </a:ext>
            </a:extLst>
          </p:cNvPr>
          <p:cNvPicPr>
            <a:picLocks noGrp="1" noChangeAspect="1"/>
          </p:cNvPicPr>
          <p:nvPr>
            <p:ph type="pic" sz="quarter" idx="17"/>
          </p:nvPr>
        </p:nvPicPr>
        <p:blipFill rotWithShape="1">
          <a:blip r:embed="rId2"/>
          <a:stretch/>
        </p:blipFill>
        <p:spPr>
          <a:xfrm>
            <a:off x="1026067" y="4417839"/>
            <a:ext cx="7091867" cy="1538599"/>
          </a:xfrm>
          <a:prstGeom prst="rect">
            <a:avLst/>
          </a:prstGeom>
        </p:spPr>
      </p:pic>
      <p:sp>
        <p:nvSpPr>
          <p:cNvPr id="4" name="Content Placeholder 3">
            <a:extLst>
              <a:ext uri="{FF2B5EF4-FFF2-40B4-BE49-F238E27FC236}">
                <a16:creationId xmlns:a16="http://schemas.microsoft.com/office/drawing/2014/main" id="{D03D86DE-B279-F752-3038-D4637610F656}"/>
              </a:ext>
            </a:extLst>
          </p:cNvPr>
          <p:cNvSpPr>
            <a:spLocks noGrp="1"/>
          </p:cNvSpPr>
          <p:nvPr>
            <p:ph sz="quarter" idx="21"/>
          </p:nvPr>
        </p:nvSpPr>
        <p:spPr>
          <a:xfrm>
            <a:off x="1038252" y="5988353"/>
            <a:ext cx="5221146" cy="365125"/>
          </a:xfrm>
        </p:spPr>
        <p:txBody>
          <a:bodyPr>
            <a:normAutofit lnSpcReduction="10000"/>
          </a:bodyPr>
          <a:lstStyle/>
          <a:p>
            <a:pPr marL="0" indent="0">
              <a:buNone/>
            </a:pPr>
            <a:r>
              <a:rPr lang="en-US" sz="2000" b="1" dirty="0"/>
              <a:t>Illustration 8.8: </a:t>
            </a:r>
            <a:r>
              <a:rPr lang="en-US" sz="2000" dirty="0"/>
              <a:t>Bad debt accounts after posting</a:t>
            </a:r>
          </a:p>
        </p:txBody>
      </p:sp>
      <p:sp>
        <p:nvSpPr>
          <p:cNvPr id="13" name="Content Placeholder 5">
            <a:extLst>
              <a:ext uri="{FF2B5EF4-FFF2-40B4-BE49-F238E27FC236}">
                <a16:creationId xmlns:a16="http://schemas.microsoft.com/office/drawing/2014/main" id="{022AC8F9-689D-5784-F552-5CEE781D4251}"/>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4045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dirty="0"/>
              <a:t>Bad Debts after Posting</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290713"/>
            <a:ext cx="8115301" cy="1684645"/>
          </a:xfrm>
        </p:spPr>
        <p:txBody>
          <a:bodyPr>
            <a:normAutofit fontScale="92500" lnSpcReduction="10000"/>
          </a:bodyPr>
          <a:lstStyle/>
          <a:p>
            <a:pPr marL="0" indent="0">
              <a:lnSpc>
                <a:spcPct val="110000"/>
              </a:lnSpc>
              <a:buNone/>
            </a:pPr>
            <a:r>
              <a:rPr lang="en-US" sz="2800" b="1" dirty="0"/>
              <a:t>Illustration</a:t>
            </a:r>
            <a:r>
              <a:rPr lang="en-US" sz="2800" dirty="0"/>
              <a:t>: Assume the unadjusted trial balance shows Allowance for Doubtful Accounts with a </a:t>
            </a:r>
            <a:r>
              <a:rPr lang="en-US" sz="2800" b="1" dirty="0"/>
              <a:t>debit</a:t>
            </a:r>
            <a:r>
              <a:rPr lang="en-US" sz="2800" dirty="0"/>
              <a:t> balance of </a:t>
            </a:r>
            <a:r>
              <a:rPr lang="en-US" altLang="en-US" sz="2800" dirty="0"/>
              <a:t>¥</a:t>
            </a:r>
            <a:r>
              <a:rPr lang="en-US" sz="2800" dirty="0"/>
              <a:t>500. Prepare the adjusting entry assuming </a:t>
            </a:r>
            <a:r>
              <a:rPr lang="en-US" altLang="en-US" sz="2800" dirty="0"/>
              <a:t>¥</a:t>
            </a:r>
            <a:r>
              <a:rPr lang="en-US" sz="2800" dirty="0"/>
              <a:t>2,228 is the estimate of uncollectible receivables.</a:t>
            </a:r>
          </a:p>
        </p:txBody>
      </p:sp>
      <p:sp>
        <p:nvSpPr>
          <p:cNvPr id="3" name="Content Placeholder 2">
            <a:extLst>
              <a:ext uri="{FF2B5EF4-FFF2-40B4-BE49-F238E27FC236}">
                <a16:creationId xmlns:a16="http://schemas.microsoft.com/office/drawing/2014/main" id="{FD613CC5-653A-60B4-2563-981BB0785675}"/>
              </a:ext>
            </a:extLst>
          </p:cNvPr>
          <p:cNvSpPr>
            <a:spLocks noGrp="1"/>
          </p:cNvSpPr>
          <p:nvPr>
            <p:ph sz="quarter" idx="18"/>
          </p:nvPr>
        </p:nvSpPr>
        <p:spPr>
          <a:xfrm>
            <a:off x="514353" y="3126228"/>
            <a:ext cx="1312757" cy="643291"/>
          </a:xfrm>
        </p:spPr>
        <p:txBody>
          <a:bodyPr>
            <a:normAutofit/>
          </a:bodyPr>
          <a:lstStyle/>
          <a:p>
            <a:pPr marL="0" indent="0">
              <a:buNone/>
            </a:pPr>
            <a:r>
              <a:rPr lang="en-US" sz="2600" dirty="0"/>
              <a:t>Dec. 31</a:t>
            </a:r>
          </a:p>
        </p:txBody>
      </p:sp>
      <p:sp>
        <p:nvSpPr>
          <p:cNvPr id="16" name="Content Placeholder 5">
            <a:extLst>
              <a:ext uri="{FF2B5EF4-FFF2-40B4-BE49-F238E27FC236}">
                <a16:creationId xmlns:a16="http://schemas.microsoft.com/office/drawing/2014/main" id="{3EAA98B2-5C0F-54D7-9DA2-0815CA53C7B0}"/>
              </a:ext>
            </a:extLst>
          </p:cNvPr>
          <p:cNvSpPr>
            <a:spLocks noGrp="1"/>
          </p:cNvSpPr>
          <p:nvPr>
            <p:ph sz="quarter" idx="20"/>
          </p:nvPr>
        </p:nvSpPr>
        <p:spPr>
          <a:xfrm>
            <a:off x="1696483" y="2999420"/>
            <a:ext cx="7447518" cy="1314450"/>
          </a:xfrm>
          <a:ln>
            <a:noFill/>
          </a:ln>
        </p:spPr>
        <p:txBody>
          <a:bodyPr anchor="ctr" anchorCtr="0">
            <a:noAutofit/>
          </a:bodyPr>
          <a:lstStyle/>
          <a:p>
            <a:pPr marL="0" indent="0">
              <a:lnSpc>
                <a:spcPct val="100000"/>
              </a:lnSpc>
              <a:spcBef>
                <a:spcPts val="1200"/>
              </a:spcBef>
              <a:buNone/>
            </a:pPr>
            <a:r>
              <a:rPr lang="en-US" sz="2600" dirty="0"/>
              <a:t>Bad Debt Expense				   2,728</a:t>
            </a:r>
          </a:p>
          <a:p>
            <a:pPr marL="0" indent="361950">
              <a:lnSpc>
                <a:spcPct val="100000"/>
              </a:lnSpc>
              <a:spcBef>
                <a:spcPts val="1200"/>
              </a:spcBef>
              <a:buNone/>
            </a:pPr>
            <a:r>
              <a:rPr lang="en-US" sz="2600" dirty="0"/>
              <a:t>Allowance for Doubtful Accounts			</a:t>
            </a:r>
            <a:r>
              <a:rPr lang="en-US" altLang="en-US" sz="2600" dirty="0">
                <a:cs typeface="Calibri" panose="020F0502020204030204" pitchFamily="34" charset="0"/>
              </a:rPr>
              <a:t>2,728</a:t>
            </a:r>
            <a:endParaRPr lang="en-US" sz="2600" dirty="0">
              <a:cs typeface="Calibri" panose="020F0502020204030204" pitchFamily="34" charset="0"/>
            </a:endParaRPr>
          </a:p>
        </p:txBody>
      </p:sp>
      <p:pic>
        <p:nvPicPr>
          <p:cNvPr id="8" name="Picture Placeholder 7" descr="An illustration presents postings of bad debt accounts to two t-accounts. The account name of the first t-account is presented on top of the T as Bad Debt Expense. One transaction is posted on the left (debit) side, adjusted balance dated December 31, in the amount of 2,728 (highlighted). No transactions are posted on the right (credit) side. The account name of the second t-account is presented on top of the T as Allowance for Doubtful Accounts. One transaction is posted on the left (debit) side, unadjusted balance dated December 31, in the amount of 500 (highlighted). Two transactions are posted on the right (credit) side. The first is the adjusted balance dated December 31 with the balance amount of 2,728 (highlighted). Just below is the balance dated December 31 with the 2,228 posting amount immediately below the 2,728 balance.">
            <a:extLst>
              <a:ext uri="{FF2B5EF4-FFF2-40B4-BE49-F238E27FC236}">
                <a16:creationId xmlns:a16="http://schemas.microsoft.com/office/drawing/2014/main" id="{AA99C7F7-605C-9C92-8658-66CD97FE9C94}"/>
              </a:ext>
            </a:extLst>
          </p:cNvPr>
          <p:cNvPicPr>
            <a:picLocks noGrp="1" noChangeAspect="1"/>
          </p:cNvPicPr>
          <p:nvPr>
            <p:ph type="pic" sz="quarter" idx="17"/>
          </p:nvPr>
        </p:nvPicPr>
        <p:blipFill rotWithShape="1">
          <a:blip r:embed="rId2"/>
          <a:stretch/>
        </p:blipFill>
        <p:spPr>
          <a:xfrm>
            <a:off x="702961" y="4399669"/>
            <a:ext cx="7738078" cy="1409070"/>
          </a:xfrm>
          <a:prstGeom prst="rect">
            <a:avLst/>
          </a:prstGeom>
        </p:spPr>
      </p:pic>
      <p:sp>
        <p:nvSpPr>
          <p:cNvPr id="10" name="Content Placeholder 9">
            <a:extLst>
              <a:ext uri="{FF2B5EF4-FFF2-40B4-BE49-F238E27FC236}">
                <a16:creationId xmlns:a16="http://schemas.microsoft.com/office/drawing/2014/main" id="{242C96B1-5282-F849-AD3F-C7068D512209}"/>
              </a:ext>
            </a:extLst>
          </p:cNvPr>
          <p:cNvSpPr>
            <a:spLocks noGrp="1"/>
          </p:cNvSpPr>
          <p:nvPr>
            <p:ph sz="quarter" idx="21"/>
          </p:nvPr>
        </p:nvSpPr>
        <p:spPr>
          <a:xfrm>
            <a:off x="702962" y="5948524"/>
            <a:ext cx="5217072" cy="365125"/>
          </a:xfrm>
        </p:spPr>
        <p:txBody>
          <a:bodyPr>
            <a:normAutofit lnSpcReduction="10000"/>
          </a:bodyPr>
          <a:lstStyle/>
          <a:p>
            <a:pPr marL="0" indent="0">
              <a:buNone/>
            </a:pPr>
            <a:r>
              <a:rPr lang="en-CA" sz="2000" b="1" dirty="0"/>
              <a:t>Illustration 8.9: </a:t>
            </a:r>
            <a:r>
              <a:rPr lang="en-CA" sz="2000" dirty="0"/>
              <a:t>Bad debt accounts after posting</a:t>
            </a:r>
          </a:p>
        </p:txBody>
      </p:sp>
      <p:sp>
        <p:nvSpPr>
          <p:cNvPr id="13" name="Content Placeholder 5">
            <a:extLst>
              <a:ext uri="{FF2B5EF4-FFF2-40B4-BE49-F238E27FC236}">
                <a16:creationId xmlns:a16="http://schemas.microsoft.com/office/drawing/2014/main" id="{8310C075-1511-4A20-CE51-3C1DC615FFC8}"/>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25650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Case 3. (Less often)</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a:xfrm>
            <a:off x="513862" y="1424065"/>
            <a:ext cx="8220563" cy="4901321"/>
          </a:xfrm>
        </p:spPr>
        <p:txBody>
          <a:bodyPr/>
          <a:lstStyle/>
          <a:p>
            <a:r>
              <a:rPr lang="en-US" b="1" dirty="0"/>
              <a:t>required balance &lt; existing balance in the allowance account</a:t>
            </a:r>
          </a:p>
          <a:p>
            <a:r>
              <a:rPr lang="en-US" b="1" dirty="0"/>
              <a:t>You are overly conservative. Do need to do anything. Just wait for future write offs.</a:t>
            </a:r>
          </a:p>
          <a:p>
            <a:endParaRPr lang="en-US" b="1" dirty="0"/>
          </a:p>
          <a:p>
            <a:endParaRPr lang="en-US" b="1"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4" name="Content Placeholder 16">
            <a:extLst>
              <a:ext uri="{FF2B5EF4-FFF2-40B4-BE49-F238E27FC236}">
                <a16:creationId xmlns:a16="http://schemas.microsoft.com/office/drawing/2014/main" id="{07CA61F8-BAC5-D2D1-B1A7-4E2F584D05D1}"/>
              </a:ext>
            </a:extLst>
          </p:cNvPr>
          <p:cNvPicPr>
            <a:picLocks noChangeAspect="1"/>
          </p:cNvPicPr>
          <p:nvPr/>
        </p:nvPicPr>
        <p:blipFill>
          <a:blip r:embed="rId2"/>
          <a:stretch>
            <a:fillRect/>
          </a:stretch>
        </p:blipFill>
        <p:spPr>
          <a:xfrm>
            <a:off x="5550904" y="3285459"/>
            <a:ext cx="2381586" cy="2381586"/>
          </a:xfrm>
          <a:prstGeom prst="rect">
            <a:avLst/>
          </a:prstGeom>
        </p:spPr>
      </p:pic>
      <p:pic>
        <p:nvPicPr>
          <p:cNvPr id="5" name="Content Placeholder 16">
            <a:extLst>
              <a:ext uri="{FF2B5EF4-FFF2-40B4-BE49-F238E27FC236}">
                <a16:creationId xmlns:a16="http://schemas.microsoft.com/office/drawing/2014/main" id="{5005E539-B7C7-6256-26DB-A8E5BDD3FA43}"/>
              </a:ext>
            </a:extLst>
          </p:cNvPr>
          <p:cNvPicPr>
            <a:picLocks noChangeAspect="1"/>
          </p:cNvPicPr>
          <p:nvPr/>
        </p:nvPicPr>
        <p:blipFill>
          <a:blip r:embed="rId2"/>
          <a:stretch>
            <a:fillRect/>
          </a:stretch>
        </p:blipFill>
        <p:spPr>
          <a:xfrm>
            <a:off x="1510690" y="3822280"/>
            <a:ext cx="1298071" cy="1298071"/>
          </a:xfrm>
          <a:prstGeom prst="rect">
            <a:avLst/>
          </a:prstGeom>
        </p:spPr>
      </p:pic>
      <p:sp>
        <p:nvSpPr>
          <p:cNvPr id="8" name="TextBox 7">
            <a:extLst>
              <a:ext uri="{FF2B5EF4-FFF2-40B4-BE49-F238E27FC236}">
                <a16:creationId xmlns:a16="http://schemas.microsoft.com/office/drawing/2014/main" id="{9C5BAE29-1341-5B80-DD0C-6A8C0F62F89E}"/>
              </a:ext>
            </a:extLst>
          </p:cNvPr>
          <p:cNvSpPr txBox="1"/>
          <p:nvPr/>
        </p:nvSpPr>
        <p:spPr>
          <a:xfrm>
            <a:off x="5673000" y="3260592"/>
            <a:ext cx="4624250" cy="369332"/>
          </a:xfrm>
          <a:prstGeom prst="rect">
            <a:avLst/>
          </a:prstGeom>
          <a:noFill/>
        </p:spPr>
        <p:txBody>
          <a:bodyPr wrap="square">
            <a:spAutoFit/>
          </a:bodyPr>
          <a:lstStyle/>
          <a:p>
            <a:r>
              <a:rPr lang="en-US" b="1" dirty="0"/>
              <a:t>existing balance </a:t>
            </a:r>
            <a:endParaRPr lang="en-US" dirty="0"/>
          </a:p>
        </p:txBody>
      </p:sp>
      <p:sp>
        <p:nvSpPr>
          <p:cNvPr id="9" name="TextBox 8">
            <a:extLst>
              <a:ext uri="{FF2B5EF4-FFF2-40B4-BE49-F238E27FC236}">
                <a16:creationId xmlns:a16="http://schemas.microsoft.com/office/drawing/2014/main" id="{D49B02EE-EF75-DF58-1AD7-0A6FB07E27EC}"/>
              </a:ext>
            </a:extLst>
          </p:cNvPr>
          <p:cNvSpPr txBox="1"/>
          <p:nvPr/>
        </p:nvSpPr>
        <p:spPr>
          <a:xfrm>
            <a:off x="1211510" y="3523116"/>
            <a:ext cx="4624250" cy="369332"/>
          </a:xfrm>
          <a:prstGeom prst="rect">
            <a:avLst/>
          </a:prstGeom>
          <a:noFill/>
        </p:spPr>
        <p:txBody>
          <a:bodyPr wrap="square">
            <a:spAutoFit/>
          </a:bodyPr>
          <a:lstStyle/>
          <a:p>
            <a:r>
              <a:rPr lang="en-US" b="1" dirty="0"/>
              <a:t>required balance </a:t>
            </a:r>
            <a:endParaRPr lang="en-US" dirty="0"/>
          </a:p>
        </p:txBody>
      </p:sp>
    </p:spTree>
    <p:extLst>
      <p:ext uri="{BB962C8B-B14F-4D97-AF65-F5344CB8AC3E}">
        <p14:creationId xmlns:p14="http://schemas.microsoft.com/office/powerpoint/2010/main" val="819511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rmAutofit/>
          </a:bodyPr>
          <a:lstStyle/>
          <a:p>
            <a:r>
              <a:rPr lang="en-US" dirty="0"/>
              <a:t>DO IT! 2a: Bad Debt Expense</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a:xfrm>
            <a:off x="514350" y="1679575"/>
            <a:ext cx="8115300" cy="4337767"/>
          </a:xfrm>
        </p:spPr>
        <p:txBody>
          <a:bodyPr>
            <a:normAutofit/>
          </a:bodyPr>
          <a:lstStyle/>
          <a:p>
            <a:pPr marL="0" indent="0">
              <a:lnSpc>
                <a:spcPct val="100000"/>
              </a:lnSpc>
              <a:spcBef>
                <a:spcPts val="624"/>
              </a:spcBef>
              <a:buNone/>
            </a:pPr>
            <a:r>
              <a:rPr lang="en-US" dirty="0"/>
              <a:t>Brule Group has been in business for 5 years. The unadjusted trial balance at the end of the current year shows Accounts Receivable $30,000, Sales Revenue $180,000, and Allowance for Doubtful Accounts with a debit balance of $2,000. Brule estimates bad debts to be 10% of accounts receivable. Prepare the entry necessary to adjust Allowance for Doubtful Accounts.</a:t>
            </a:r>
          </a:p>
        </p:txBody>
      </p:sp>
      <p:sp>
        <p:nvSpPr>
          <p:cNvPr id="12" name="Content Placeholder 5">
            <a:extLst>
              <a:ext uri="{FF2B5EF4-FFF2-40B4-BE49-F238E27FC236}">
                <a16:creationId xmlns:a16="http://schemas.microsoft.com/office/drawing/2014/main" id="{D6A63FA2-A9EF-C21B-9598-17C874168F47}"/>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82009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Receivables</a:t>
            </a:r>
            <a:endParaRPr lang="en-IN" dirty="0"/>
          </a:p>
        </p:txBody>
      </p:sp>
      <p:sp>
        <p:nvSpPr>
          <p:cNvPr id="12" name="Content Placeholder 11">
            <a:extLst>
              <a:ext uri="{FF2B5EF4-FFF2-40B4-BE49-F238E27FC236}">
                <a16:creationId xmlns:a16="http://schemas.microsoft.com/office/drawing/2014/main" id="{E4BF325A-2A0A-EB7B-5880-699B16843711}"/>
              </a:ext>
            </a:extLst>
          </p:cNvPr>
          <p:cNvSpPr>
            <a:spLocks noGrp="1"/>
          </p:cNvSpPr>
          <p:nvPr>
            <p:ph sz="quarter" idx="12"/>
          </p:nvPr>
        </p:nvSpPr>
        <p:spPr/>
        <p:txBody>
          <a:bodyPr/>
          <a:lstStyle/>
          <a:p>
            <a:r>
              <a:rPr lang="en-US" dirty="0"/>
              <a:t>The term </a:t>
            </a:r>
            <a:r>
              <a:rPr lang="en-US" b="1" dirty="0">
                <a:solidFill>
                  <a:srgbClr val="FF0000"/>
                </a:solidFill>
              </a:rPr>
              <a:t>receivables</a:t>
            </a:r>
            <a:r>
              <a:rPr lang="en-US" dirty="0"/>
              <a:t> refers to amounts due from individuals and companies.</a:t>
            </a:r>
          </a:p>
          <a:p>
            <a:r>
              <a:rPr lang="en-US" dirty="0"/>
              <a:t>Receivables are </a:t>
            </a:r>
            <a:r>
              <a:rPr lang="en-US" dirty="0">
                <a:solidFill>
                  <a:srgbClr val="FF0000"/>
                </a:solidFill>
              </a:rPr>
              <a:t>claims</a:t>
            </a:r>
            <a:r>
              <a:rPr lang="en-US" dirty="0"/>
              <a:t> that are </a:t>
            </a:r>
            <a:r>
              <a:rPr lang="en-US" dirty="0">
                <a:solidFill>
                  <a:srgbClr val="FF0000"/>
                </a:solidFill>
              </a:rPr>
              <a:t>expected to be collected in cash</a:t>
            </a:r>
            <a:r>
              <a:rPr lang="en-US" dirty="0"/>
              <a:t>.</a:t>
            </a:r>
          </a:p>
          <a:p>
            <a:r>
              <a:rPr lang="en-US" dirty="0"/>
              <a:t>Management of receivables is a very important activity for any company that sells goods or services on credit.</a:t>
            </a:r>
          </a:p>
          <a:p>
            <a:pPr lvl="1"/>
            <a:r>
              <a:rPr lang="en-US" dirty="0"/>
              <a:t>Receivables represent one of a company’s most liquid assets.</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819490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3862" y="226243"/>
            <a:ext cx="8115302" cy="1083324"/>
          </a:xfrm>
        </p:spPr>
        <p:txBody>
          <a:bodyPr>
            <a:noAutofit/>
          </a:bodyPr>
          <a:lstStyle/>
          <a:p>
            <a:r>
              <a:rPr lang="en-US" dirty="0"/>
              <a:t>DO IT! 2a: Bad Debt Expense – Solution</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a:xfrm>
            <a:off x="514349" y="1679575"/>
            <a:ext cx="8357857" cy="2996120"/>
          </a:xfrm>
        </p:spPr>
        <p:txBody>
          <a:bodyPr>
            <a:normAutofit/>
          </a:bodyPr>
          <a:lstStyle/>
          <a:p>
            <a:pPr marL="0" indent="0">
              <a:lnSpc>
                <a:spcPct val="100000"/>
              </a:lnSpc>
              <a:spcBef>
                <a:spcPts val="624"/>
              </a:spcBef>
              <a:buNone/>
            </a:pPr>
            <a:r>
              <a:rPr lang="en-US" sz="2600" dirty="0"/>
              <a:t>Brule Group has been in business for 5 years. The unadjusted trial balance at the end of the current year shows Accounts Receivable $30,000, Sales Revenue $180,000, and Allowance for Doubtful Accounts with a debit balance of $2,000. Brule estimates bad debts to be 10% of accounts receivable. Prepare the entry necessary to adjust Allowance for Doubtful Accounts.</a:t>
            </a:r>
          </a:p>
        </p:txBody>
      </p:sp>
      <p:sp>
        <p:nvSpPr>
          <p:cNvPr id="16" name="Content Placeholder 5">
            <a:extLst>
              <a:ext uri="{FF2B5EF4-FFF2-40B4-BE49-F238E27FC236}">
                <a16:creationId xmlns:a16="http://schemas.microsoft.com/office/drawing/2014/main" id="{4A7182B3-6149-5516-2CBC-0B1E48480E6F}"/>
              </a:ext>
            </a:extLst>
          </p:cNvPr>
          <p:cNvSpPr>
            <a:spLocks noGrp="1"/>
          </p:cNvSpPr>
          <p:nvPr>
            <p:ph sz="quarter" idx="11"/>
          </p:nvPr>
        </p:nvSpPr>
        <p:spPr>
          <a:xfrm>
            <a:off x="513862" y="4560570"/>
            <a:ext cx="8358345" cy="1647467"/>
          </a:xfrm>
          <a:ln>
            <a:noFill/>
          </a:ln>
        </p:spPr>
        <p:txBody>
          <a:bodyPr anchor="ctr" anchorCtr="0">
            <a:normAutofit/>
          </a:bodyPr>
          <a:lstStyle/>
          <a:p>
            <a:pPr marL="0" indent="0">
              <a:lnSpc>
                <a:spcPct val="100000"/>
              </a:lnSpc>
              <a:spcBef>
                <a:spcPts val="1200"/>
              </a:spcBef>
              <a:buNone/>
            </a:pPr>
            <a:r>
              <a:rPr lang="en-US" sz="2600" dirty="0"/>
              <a:t>Bad Debt Expense					5,000</a:t>
            </a:r>
            <a:r>
              <a:rPr lang="en-US" sz="2600" dirty="0">
                <a:solidFill>
                  <a:schemeClr val="accent2"/>
                </a:solidFill>
              </a:rPr>
              <a:t>*</a:t>
            </a:r>
          </a:p>
          <a:p>
            <a:pPr marL="0" indent="361950">
              <a:lnSpc>
                <a:spcPct val="100000"/>
              </a:lnSpc>
              <a:spcBef>
                <a:spcPts val="1200"/>
              </a:spcBef>
              <a:buNone/>
            </a:pPr>
            <a:r>
              <a:rPr lang="en-US" sz="2600" dirty="0"/>
              <a:t>Allowance for Doubtful Accounts				</a:t>
            </a:r>
            <a:r>
              <a:rPr lang="en-US" altLang="en-US" sz="2600" dirty="0">
                <a:cs typeface="Calibri" panose="020F0502020204030204" pitchFamily="34" charset="0"/>
              </a:rPr>
              <a:t>5,000</a:t>
            </a:r>
            <a:endParaRPr lang="en-US" sz="2600" dirty="0">
              <a:cs typeface="Calibri" panose="020F0502020204030204" pitchFamily="34" charset="0"/>
            </a:endParaRPr>
          </a:p>
          <a:p>
            <a:pPr marL="0" indent="0">
              <a:lnSpc>
                <a:spcPct val="100000"/>
              </a:lnSpc>
              <a:spcBef>
                <a:spcPts val="1200"/>
              </a:spcBef>
              <a:buNone/>
            </a:pPr>
            <a:r>
              <a:rPr lang="en-US" sz="2200" dirty="0">
                <a:solidFill>
                  <a:schemeClr val="accent2"/>
                </a:solidFill>
              </a:rPr>
              <a:t>*</a:t>
            </a:r>
            <a:r>
              <a:rPr lang="en-US" sz="2200" dirty="0"/>
              <a:t> [(10% × $30,000) + $2,000]</a:t>
            </a:r>
          </a:p>
        </p:txBody>
      </p:sp>
      <p:sp>
        <p:nvSpPr>
          <p:cNvPr id="12" name="Content Placeholder 5">
            <a:extLst>
              <a:ext uri="{FF2B5EF4-FFF2-40B4-BE49-F238E27FC236}">
                <a16:creationId xmlns:a16="http://schemas.microsoft.com/office/drawing/2014/main" id="{98BA5D4D-D425-C50E-2DD0-83AA812FB5C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96670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Accounts Receivable Note Disclosure</a:t>
            </a:r>
            <a:endParaRPr lang="en-IN" dirty="0"/>
          </a:p>
        </p:txBody>
      </p:sp>
      <p:pic>
        <p:nvPicPr>
          <p:cNvPr id="6" name="Picture Placeholder 5" descr="An illustration depicts a note disclosure of accounts receivable. The statement presents a two-line heading consisting of the name of the company, Skechers U S A; and the type of statement, Notes to the Financial Statements. A paragraph below reads, The likelihood of a material loss on an uncollectible account would be mainly dependent on deterioration in the overall economic conditions in a particular country or region. Reserves are fully provided for all probable losses of this nature. For receivables that are not specifically identified as high risk, we provide a reserve based upon our historical loss rate as a percentage of sales. Gross trade accounts receivable were $293.1 million and $241.9 million, and the allowance for bad debts, returns, sales allowances and customer chargebacks were $21.0 million and $15.9 million, at December 31, 2014 and 2013, respectively. Our credit losses charged to expense for the years ended December 31, 2014, 2013 and 2012 were $11.8 million, $2.6 million and $1.5 million, respectively. In addition, we recorded sales return and allowance expense (recoveries) for the years ended December 31, 2014, 2013 and 2012 of $2.3 million, $0.2 million and $(0.4) million, respectively. ">
            <a:extLst>
              <a:ext uri="{FF2B5EF4-FFF2-40B4-BE49-F238E27FC236}">
                <a16:creationId xmlns:a16="http://schemas.microsoft.com/office/drawing/2014/main" id="{ED27A242-1C12-8D03-D3BF-9501497500FC}"/>
              </a:ext>
            </a:extLst>
          </p:cNvPr>
          <p:cNvPicPr>
            <a:picLocks noGrp="1" noChangeAspect="1"/>
          </p:cNvPicPr>
          <p:nvPr>
            <p:ph type="pic" sz="quarter" idx="17"/>
          </p:nvPr>
        </p:nvPicPr>
        <p:blipFill rotWithShape="1">
          <a:blip r:embed="rId2"/>
          <a:stretch/>
        </p:blipFill>
        <p:spPr>
          <a:xfrm>
            <a:off x="466152" y="1676155"/>
            <a:ext cx="8211696" cy="3505689"/>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466152" y="5250861"/>
            <a:ext cx="8115301" cy="595141"/>
          </a:xfrm>
        </p:spPr>
        <p:txBody>
          <a:bodyPr>
            <a:normAutofit/>
          </a:bodyPr>
          <a:lstStyle/>
          <a:p>
            <a:pPr marL="0" indent="0">
              <a:buNone/>
            </a:pPr>
            <a:r>
              <a:rPr lang="en-US" altLang="en-US" sz="2000" b="1" dirty="0"/>
              <a:t>Illustration 8.10: </a:t>
            </a:r>
            <a:r>
              <a:rPr lang="en-US" altLang="en-US" sz="2000" dirty="0"/>
              <a:t>Skechers USA’s note disclosure of accounts receivable</a:t>
            </a:r>
          </a:p>
        </p:txBody>
      </p:sp>
      <p:sp>
        <p:nvSpPr>
          <p:cNvPr id="17" name="Content Placeholder 5">
            <a:extLst>
              <a:ext uri="{FF2B5EF4-FFF2-40B4-BE49-F238E27FC236}">
                <a16:creationId xmlns:a16="http://schemas.microsoft.com/office/drawing/2014/main" id="{B5492C5B-C2E4-B8C4-523B-10A9B35BBF7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806254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a:xfrm>
            <a:off x="514353" y="2071341"/>
            <a:ext cx="8115301" cy="849312"/>
          </a:xfrm>
        </p:spPr>
        <p:txBody>
          <a:bodyPr>
            <a:normAutofit fontScale="90000"/>
          </a:bodyPr>
          <a:lstStyle/>
          <a:p>
            <a:r>
              <a:rPr lang="en-US" dirty="0"/>
              <a:t>Allowance for doubtful accounts </a:t>
            </a:r>
            <a:r>
              <a:rPr lang="en-US" altLang="zh-CN" dirty="0"/>
              <a:t>and earnings management</a:t>
            </a:r>
            <a:endParaRPr lang="en-IN" dirty="0"/>
          </a:p>
        </p:txBody>
      </p:sp>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466152" y="5250861"/>
            <a:ext cx="8115301" cy="595141"/>
          </a:xfrm>
        </p:spPr>
        <p:txBody>
          <a:bodyPr>
            <a:normAutofit/>
          </a:bodyPr>
          <a:lstStyle/>
          <a:p>
            <a:pPr marL="0" indent="0">
              <a:buNone/>
            </a:pPr>
            <a:r>
              <a:rPr lang="en-US" altLang="en-US" sz="2000" b="1" dirty="0"/>
              <a:t>Illustration 8.10: </a:t>
            </a:r>
            <a:r>
              <a:rPr lang="en-US" altLang="en-US" sz="2000" dirty="0"/>
              <a:t>Skechers USA’s note disclosure of accounts receivable</a:t>
            </a:r>
          </a:p>
        </p:txBody>
      </p:sp>
      <p:sp>
        <p:nvSpPr>
          <p:cNvPr id="17" name="Content Placeholder 5">
            <a:extLst>
              <a:ext uri="{FF2B5EF4-FFF2-40B4-BE49-F238E27FC236}">
                <a16:creationId xmlns:a16="http://schemas.microsoft.com/office/drawing/2014/main" id="{B5492C5B-C2E4-B8C4-523B-10A9B35BBF73}"/>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730713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Example: Nortel Networks</a:t>
            </a:r>
          </a:p>
        </p:txBody>
      </p:sp>
      <p:sp>
        <p:nvSpPr>
          <p:cNvPr id="3" name="Slide Number Placeholder 2"/>
          <p:cNvSpPr>
            <a:spLocks noGrp="1"/>
          </p:cNvSpPr>
          <p:nvPr>
            <p:ph type="sldNum" sz="quarter" idx="12"/>
          </p:nvPr>
        </p:nvSpPr>
        <p:spPr/>
        <p:txBody>
          <a:bodyPr/>
          <a:lstStyle/>
          <a:p>
            <a:fld id="{CFEFCF7E-18A1-4C69-AB32-562E04F3D2E0}" type="slidenum">
              <a:rPr lang="en-US" smtClean="0"/>
              <a:pPr/>
              <a:t>43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219199"/>
            <a:ext cx="5803557" cy="5128725"/>
          </a:xfrm>
          <a:prstGeom prst="rect">
            <a:avLst/>
          </a:prstGeom>
        </p:spPr>
      </p:pic>
    </p:spTree>
    <p:extLst>
      <p:ext uri="{BB962C8B-B14F-4D97-AF65-F5344CB8AC3E}">
        <p14:creationId xmlns:p14="http://schemas.microsoft.com/office/powerpoint/2010/main" val="3105440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Example: Nortel Networks</a:t>
            </a:r>
          </a:p>
        </p:txBody>
      </p:sp>
      <p:sp>
        <p:nvSpPr>
          <p:cNvPr id="3" name="Slide Number Placeholder 2"/>
          <p:cNvSpPr>
            <a:spLocks noGrp="1"/>
          </p:cNvSpPr>
          <p:nvPr>
            <p:ph type="sldNum" sz="quarter" idx="12"/>
          </p:nvPr>
        </p:nvSpPr>
        <p:spPr/>
        <p:txBody>
          <a:bodyPr/>
          <a:lstStyle/>
          <a:p>
            <a:fld id="{CFEFCF7E-18A1-4C69-AB32-562E04F3D2E0}" type="slidenum">
              <a:rPr lang="en-US" smtClean="0"/>
              <a:pPr/>
              <a:t>44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43000"/>
            <a:ext cx="5562600" cy="24809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750276"/>
            <a:ext cx="5562600" cy="2977116"/>
          </a:xfrm>
          <a:prstGeom prst="rect">
            <a:avLst/>
          </a:prstGeom>
        </p:spPr>
      </p:pic>
      <p:sp>
        <p:nvSpPr>
          <p:cNvPr id="5" name="Rectangle 4">
            <a:extLst>
              <a:ext uri="{FF2B5EF4-FFF2-40B4-BE49-F238E27FC236}">
                <a16:creationId xmlns:a16="http://schemas.microsoft.com/office/drawing/2014/main" id="{86B1E14F-798C-8090-6A1C-FA4FECF41032}"/>
              </a:ext>
            </a:extLst>
          </p:cNvPr>
          <p:cNvSpPr/>
          <p:nvPr/>
        </p:nvSpPr>
        <p:spPr>
          <a:xfrm>
            <a:off x="457200" y="1010194"/>
            <a:ext cx="6100354" cy="132370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072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Excerpts From Nortel Networks’ Income Statements</a:t>
            </a:r>
          </a:p>
        </p:txBody>
      </p:sp>
      <p:sp>
        <p:nvSpPr>
          <p:cNvPr id="3" name="Slide Number Placeholder 2"/>
          <p:cNvSpPr>
            <a:spLocks noGrp="1"/>
          </p:cNvSpPr>
          <p:nvPr>
            <p:ph type="sldNum" sz="quarter" idx="12"/>
          </p:nvPr>
        </p:nvSpPr>
        <p:spPr/>
        <p:txBody>
          <a:bodyPr/>
          <a:lstStyle/>
          <a:p>
            <a:fld id="{CFEFCF7E-18A1-4C69-AB32-562E04F3D2E0}" type="slidenum">
              <a:rPr lang="en-US" smtClean="0"/>
              <a:pPr/>
              <a:t>45</a:t>
            </a:fld>
            <a:endParaRPr lang="en-US" dirty="0"/>
          </a:p>
        </p:txBody>
      </p:sp>
      <p:graphicFrame>
        <p:nvGraphicFramePr>
          <p:cNvPr id="2" name="Object 1"/>
          <p:cNvGraphicFramePr>
            <a:graphicFrameLocks noChangeAspect="1"/>
          </p:cNvGraphicFramePr>
          <p:nvPr/>
        </p:nvGraphicFramePr>
        <p:xfrm>
          <a:off x="533400" y="152400"/>
          <a:ext cx="6197600" cy="6442075"/>
        </p:xfrm>
        <a:graphic>
          <a:graphicData uri="http://schemas.openxmlformats.org/presentationml/2006/ole">
            <mc:AlternateContent xmlns:mc="http://schemas.openxmlformats.org/markup-compatibility/2006">
              <mc:Choice xmlns:v="urn:schemas-microsoft-com:vml" Requires="v">
                <p:oleObj name="Document" r:id="rId2" imgW="6197380" imgH="6441695" progId="Word.Document.12">
                  <p:embed/>
                </p:oleObj>
              </mc:Choice>
              <mc:Fallback>
                <p:oleObj name="Document" r:id="rId2" imgW="6197380" imgH="6441695" progId="Word.Document.12">
                  <p:embed/>
                  <p:pic>
                    <p:nvPicPr>
                      <p:cNvPr id="2" name="Object 1"/>
                      <p:cNvPicPr/>
                      <p:nvPr/>
                    </p:nvPicPr>
                    <p:blipFill>
                      <a:blip r:embed="rId3"/>
                      <a:stretch>
                        <a:fillRect/>
                      </a:stretch>
                    </p:blipFill>
                    <p:spPr>
                      <a:xfrm>
                        <a:off x="533400" y="152400"/>
                        <a:ext cx="6197600" cy="6442075"/>
                      </a:xfrm>
                      <a:prstGeom prst="rect">
                        <a:avLst/>
                      </a:prstGeom>
                    </p:spPr>
                  </p:pic>
                </p:oleObj>
              </mc:Fallback>
            </mc:AlternateContent>
          </a:graphicData>
        </a:graphic>
      </p:graphicFrame>
      <p:sp>
        <p:nvSpPr>
          <p:cNvPr id="6" name="Oval 5">
            <a:extLst>
              <a:ext uri="{FF2B5EF4-FFF2-40B4-BE49-F238E27FC236}">
                <a16:creationId xmlns:a16="http://schemas.microsoft.com/office/drawing/2014/main" id="{7118A90F-9847-9B34-0B6D-AEDB28969E32}"/>
              </a:ext>
            </a:extLst>
          </p:cNvPr>
          <p:cNvSpPr/>
          <p:nvPr/>
        </p:nvSpPr>
        <p:spPr>
          <a:xfrm>
            <a:off x="5155474" y="5016137"/>
            <a:ext cx="1575526" cy="3570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BECFE8D-E5B7-E89F-E6C2-ECFC555762D3}"/>
              </a:ext>
            </a:extLst>
          </p:cNvPr>
          <p:cNvSpPr/>
          <p:nvPr/>
        </p:nvSpPr>
        <p:spPr>
          <a:xfrm>
            <a:off x="5072743" y="1484811"/>
            <a:ext cx="1575526" cy="3570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2875922A-2C77-BC36-17FD-C68FD1973CF3}"/>
              </a:ext>
            </a:extLst>
          </p:cNvPr>
          <p:cNvSpPr/>
          <p:nvPr/>
        </p:nvSpPr>
        <p:spPr>
          <a:xfrm>
            <a:off x="5055144" y="4824549"/>
            <a:ext cx="200660" cy="2873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6784EDA4-9094-8E79-2906-4D3792527444}"/>
              </a:ext>
            </a:extLst>
          </p:cNvPr>
          <p:cNvSpPr/>
          <p:nvPr/>
        </p:nvSpPr>
        <p:spPr>
          <a:xfrm flipV="1">
            <a:off x="4869543" y="1532709"/>
            <a:ext cx="185601" cy="28738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75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Excerpts From Nortel Networks’ Income Statements</a:t>
            </a:r>
          </a:p>
        </p:txBody>
      </p:sp>
      <p:sp>
        <p:nvSpPr>
          <p:cNvPr id="3" name="Slide Number Placeholder 2"/>
          <p:cNvSpPr>
            <a:spLocks noGrp="1"/>
          </p:cNvSpPr>
          <p:nvPr>
            <p:ph type="sldNum" sz="quarter" idx="12"/>
          </p:nvPr>
        </p:nvSpPr>
        <p:spPr/>
        <p:txBody>
          <a:bodyPr/>
          <a:lstStyle/>
          <a:p>
            <a:fld id="{CFEFCF7E-18A1-4C69-AB32-562E04F3D2E0}" type="slidenum">
              <a:rPr lang="en-US" smtClean="0"/>
              <a:pPr/>
              <a:t>46</a:t>
            </a:fld>
            <a:endParaRPr lang="en-US" dirty="0"/>
          </a:p>
        </p:txBody>
      </p:sp>
      <p:graphicFrame>
        <p:nvGraphicFramePr>
          <p:cNvPr id="2" name="Object 1"/>
          <p:cNvGraphicFramePr>
            <a:graphicFrameLocks noChangeAspect="1"/>
          </p:cNvGraphicFramePr>
          <p:nvPr/>
        </p:nvGraphicFramePr>
        <p:xfrm>
          <a:off x="533400" y="152400"/>
          <a:ext cx="6197600" cy="6442075"/>
        </p:xfrm>
        <a:graphic>
          <a:graphicData uri="http://schemas.openxmlformats.org/presentationml/2006/ole">
            <mc:AlternateContent xmlns:mc="http://schemas.openxmlformats.org/markup-compatibility/2006">
              <mc:Choice xmlns:v="urn:schemas-microsoft-com:vml" Requires="v">
                <p:oleObj name="Document" r:id="rId2" imgW="6197380" imgH="6441695" progId="Word.Document.12">
                  <p:embed/>
                </p:oleObj>
              </mc:Choice>
              <mc:Fallback>
                <p:oleObj name="Document" r:id="rId2" imgW="6197380" imgH="6441695" progId="Word.Document.12">
                  <p:embed/>
                  <p:pic>
                    <p:nvPicPr>
                      <p:cNvPr id="2" name="Object 1"/>
                      <p:cNvPicPr/>
                      <p:nvPr/>
                    </p:nvPicPr>
                    <p:blipFill>
                      <a:blip r:embed="rId3"/>
                      <a:stretch>
                        <a:fillRect/>
                      </a:stretch>
                    </p:blipFill>
                    <p:spPr>
                      <a:xfrm>
                        <a:off x="533400" y="152400"/>
                        <a:ext cx="6197600" cy="6442075"/>
                      </a:xfrm>
                      <a:prstGeom prst="rect">
                        <a:avLst/>
                      </a:prstGeom>
                    </p:spPr>
                  </p:pic>
                </p:oleObj>
              </mc:Fallback>
            </mc:AlternateContent>
          </a:graphicData>
        </a:graphic>
      </p:graphicFrame>
      <p:sp>
        <p:nvSpPr>
          <p:cNvPr id="5" name="Oval 4"/>
          <p:cNvSpPr/>
          <p:nvPr/>
        </p:nvSpPr>
        <p:spPr>
          <a:xfrm flipV="1">
            <a:off x="4876800" y="2285999"/>
            <a:ext cx="2057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708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Excerpts From Nortel Networks’ Balance Sheets</a:t>
            </a:r>
          </a:p>
        </p:txBody>
      </p:sp>
      <p:sp>
        <p:nvSpPr>
          <p:cNvPr id="3" name="Slide Number Placeholder 2"/>
          <p:cNvSpPr>
            <a:spLocks noGrp="1"/>
          </p:cNvSpPr>
          <p:nvPr>
            <p:ph type="sldNum" sz="quarter" idx="12"/>
          </p:nvPr>
        </p:nvSpPr>
        <p:spPr/>
        <p:txBody>
          <a:bodyPr/>
          <a:lstStyle/>
          <a:p>
            <a:fld id="{CFEFCF7E-18A1-4C69-AB32-562E04F3D2E0}" type="slidenum">
              <a:rPr lang="en-US" smtClean="0"/>
              <a:pPr/>
              <a:t>47</a:t>
            </a:fld>
            <a:endParaRPr lang="en-US" dirty="0"/>
          </a:p>
        </p:txBody>
      </p:sp>
      <p:graphicFrame>
        <p:nvGraphicFramePr>
          <p:cNvPr id="5" name="Object 4"/>
          <p:cNvGraphicFramePr>
            <a:graphicFrameLocks noChangeAspect="1"/>
          </p:cNvGraphicFramePr>
          <p:nvPr/>
        </p:nvGraphicFramePr>
        <p:xfrm>
          <a:off x="685800" y="838200"/>
          <a:ext cx="7469586" cy="5334000"/>
        </p:xfrm>
        <a:graphic>
          <a:graphicData uri="http://schemas.openxmlformats.org/presentationml/2006/ole">
            <mc:AlternateContent xmlns:mc="http://schemas.openxmlformats.org/markup-compatibility/2006">
              <mc:Choice xmlns:v="urn:schemas-microsoft-com:vml" Requires="v">
                <p:oleObj name="Document" r:id="rId2" imgW="5968555" imgH="4262431" progId="Word.Document.12">
                  <p:embed/>
                </p:oleObj>
              </mc:Choice>
              <mc:Fallback>
                <p:oleObj name="Document" r:id="rId2" imgW="5968555" imgH="4262431" progId="Word.Document.12">
                  <p:embed/>
                  <p:pic>
                    <p:nvPicPr>
                      <p:cNvPr id="5" name="Object 4"/>
                      <p:cNvPicPr/>
                      <p:nvPr/>
                    </p:nvPicPr>
                    <p:blipFill>
                      <a:blip r:embed="rId3"/>
                      <a:stretch>
                        <a:fillRect/>
                      </a:stretch>
                    </p:blipFill>
                    <p:spPr>
                      <a:xfrm>
                        <a:off x="685800" y="838200"/>
                        <a:ext cx="7469586" cy="5334000"/>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A6D6A0EB-7E09-F7C2-0B66-7CCEBC6CA31E}"/>
              </a:ext>
            </a:extLst>
          </p:cNvPr>
          <p:cNvSpPr txBox="1"/>
          <p:nvPr/>
        </p:nvSpPr>
        <p:spPr>
          <a:xfrm>
            <a:off x="2690949" y="2960914"/>
            <a:ext cx="1950720" cy="1477328"/>
          </a:xfrm>
          <a:prstGeom prst="rect">
            <a:avLst/>
          </a:prstGeom>
          <a:noFill/>
        </p:spPr>
        <p:txBody>
          <a:bodyPr wrap="square" rtlCol="0">
            <a:spAutoFit/>
          </a:bodyPr>
          <a:lstStyle/>
          <a:p>
            <a:r>
              <a:rPr lang="en-US" dirty="0"/>
              <a:t>Did not incur bad debt expense to supplement allowance for bad debt </a:t>
            </a:r>
          </a:p>
        </p:txBody>
      </p:sp>
    </p:spTree>
    <p:extLst>
      <p:ext uri="{BB962C8B-B14F-4D97-AF65-F5344CB8AC3E}">
        <p14:creationId xmlns:p14="http://schemas.microsoft.com/office/powerpoint/2010/main" val="3928806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Example: Nortel Networks</a:t>
            </a:r>
          </a:p>
        </p:txBody>
      </p:sp>
      <p:sp>
        <p:nvSpPr>
          <p:cNvPr id="3" name="Slide Number Placeholder 2"/>
          <p:cNvSpPr>
            <a:spLocks noGrp="1"/>
          </p:cNvSpPr>
          <p:nvPr>
            <p:ph type="sldNum" sz="quarter" idx="12"/>
          </p:nvPr>
        </p:nvSpPr>
        <p:spPr/>
        <p:txBody>
          <a:bodyPr/>
          <a:lstStyle/>
          <a:p>
            <a:fld id="{CFEFCF7E-18A1-4C69-AB32-562E04F3D2E0}" type="slidenum">
              <a:rPr lang="en-US" smtClean="0"/>
              <a:pPr/>
              <a:t>48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23" y="1329293"/>
            <a:ext cx="5562600" cy="2977116"/>
          </a:xfrm>
          <a:prstGeom prst="rect">
            <a:avLst/>
          </a:prstGeom>
        </p:spPr>
      </p:pic>
      <p:sp>
        <p:nvSpPr>
          <p:cNvPr id="5" name="Rectangle 4">
            <a:extLst>
              <a:ext uri="{FF2B5EF4-FFF2-40B4-BE49-F238E27FC236}">
                <a16:creationId xmlns:a16="http://schemas.microsoft.com/office/drawing/2014/main" id="{86B1E14F-798C-8090-6A1C-FA4FECF41032}"/>
              </a:ext>
            </a:extLst>
          </p:cNvPr>
          <p:cNvSpPr/>
          <p:nvPr/>
        </p:nvSpPr>
        <p:spPr>
          <a:xfrm>
            <a:off x="188323" y="3285643"/>
            <a:ext cx="6168934" cy="108606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62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3862" y="226243"/>
            <a:ext cx="8115302" cy="1083324"/>
          </a:xfrm>
        </p:spPr>
        <p:txBody>
          <a:bodyPr>
            <a:noAutofit/>
          </a:bodyPr>
          <a:lstStyle/>
          <a:p>
            <a:r>
              <a:rPr lang="en-US" dirty="0"/>
              <a:t>Review of bad debt expanse</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a:xfrm>
            <a:off x="514349" y="1679575"/>
            <a:ext cx="8357857" cy="2996120"/>
          </a:xfrm>
        </p:spPr>
        <p:txBody>
          <a:bodyPr>
            <a:normAutofit/>
          </a:bodyPr>
          <a:lstStyle/>
          <a:p>
            <a:pPr marL="0" indent="0">
              <a:lnSpc>
                <a:spcPct val="100000"/>
              </a:lnSpc>
              <a:spcBef>
                <a:spcPts val="624"/>
              </a:spcBef>
              <a:buNone/>
            </a:pPr>
            <a:r>
              <a:rPr lang="en-US" sz="2600" dirty="0"/>
              <a:t>At the end of the current year, managers of ABC company find that the unadjusted trial balance shows Accounts Receivable $10,000, and Allowance for Doubtful Accounts with a credit balance of $1,000. ABC company estimates bad debts to be 20% of accounts receivable. Prepare the entry necessary to adjust Allowance for Doubtful Accounts.</a:t>
            </a:r>
          </a:p>
        </p:txBody>
      </p:sp>
      <p:sp>
        <p:nvSpPr>
          <p:cNvPr id="12" name="Content Placeholder 5">
            <a:extLst>
              <a:ext uri="{FF2B5EF4-FFF2-40B4-BE49-F238E27FC236}">
                <a16:creationId xmlns:a16="http://schemas.microsoft.com/office/drawing/2014/main" id="{98BA5D4D-D425-C50E-2DD0-83AA812FB5C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3" name="Content Placeholder 2">
            <a:extLst>
              <a:ext uri="{FF2B5EF4-FFF2-40B4-BE49-F238E27FC236}">
                <a16:creationId xmlns:a16="http://schemas.microsoft.com/office/drawing/2014/main" id="{2FB7FA66-FBAA-96E4-5692-36D8FB5A5485}"/>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2901138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260C95-F841-BC00-E055-269DBA71F86B}"/>
              </a:ext>
            </a:extLst>
          </p:cNvPr>
          <p:cNvSpPr>
            <a:spLocks noGrp="1"/>
          </p:cNvSpPr>
          <p:nvPr>
            <p:ph type="title"/>
          </p:nvPr>
        </p:nvSpPr>
        <p:spPr/>
        <p:txBody>
          <a:bodyPr/>
          <a:lstStyle/>
          <a:p>
            <a:r>
              <a:rPr lang="en-IN" dirty="0"/>
              <a:t>Receivables by Company</a:t>
            </a:r>
          </a:p>
        </p:txBody>
      </p:sp>
      <p:sp>
        <p:nvSpPr>
          <p:cNvPr id="4" name="Rectangle 7">
            <a:extLst>
              <a:ext uri="{FF2B5EF4-FFF2-40B4-BE49-F238E27FC236}">
                <a16:creationId xmlns:a16="http://schemas.microsoft.com/office/drawing/2014/main" id="{6EB5994C-26DD-0A07-E6ED-903F10EDA1E5}"/>
              </a:ext>
            </a:extLst>
          </p:cNvPr>
          <p:cNvSpPr>
            <a:spLocks noChangeArrowheads="1"/>
          </p:cNvSpPr>
          <p:nvPr/>
        </p:nvSpPr>
        <p:spPr bwMode="auto">
          <a:xfrm>
            <a:off x="533400" y="1600200"/>
            <a:ext cx="8153400" cy="962025"/>
          </a:xfrm>
          <a:prstGeom prst="rect">
            <a:avLst/>
          </a:prstGeom>
          <a:solidFill>
            <a:schemeClr val="bg1"/>
          </a:solidFill>
          <a:ln w="57150" cmpd="thickThin" algn="ctr">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0" rIns="90488" bIns="44450" anchor="ctr" anchorCtr="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ctr">
              <a:spcBef>
                <a:spcPct val="20000"/>
              </a:spcBef>
            </a:pPr>
            <a:r>
              <a:rPr lang="en-US" altLang="en-US" sz="2300" dirty="0">
                <a:latin typeface="+mn-lt"/>
              </a:rPr>
              <a:t>Receivables as a percentage of total assets for five well-known companies in a recent year</a:t>
            </a:r>
          </a:p>
        </p:txBody>
      </p:sp>
      <p:sp>
        <p:nvSpPr>
          <p:cNvPr id="5" name="Rectangle 5">
            <a:extLst>
              <a:ext uri="{FF2B5EF4-FFF2-40B4-BE49-F238E27FC236}">
                <a16:creationId xmlns:a16="http://schemas.microsoft.com/office/drawing/2014/main" id="{1135051F-2CAE-3069-C27C-E66269EEDC57}"/>
              </a:ext>
              <a:ext uri="{C183D7F6-B498-43B3-948B-1728B52AA6E4}">
                <adec:decorative xmlns:adec="http://schemas.microsoft.com/office/drawing/2017/decorative" val="1"/>
              </a:ext>
            </a:extLst>
          </p:cNvPr>
          <p:cNvSpPr>
            <a:spLocks noChangeArrowheads="1"/>
          </p:cNvSpPr>
          <p:nvPr/>
        </p:nvSpPr>
        <p:spPr bwMode="auto">
          <a:xfrm>
            <a:off x="1535582" y="2562225"/>
            <a:ext cx="304800" cy="257175"/>
          </a:xfrm>
          <a:prstGeom prst="rect">
            <a:avLst/>
          </a:prstGeom>
          <a:solidFill>
            <a:schemeClr val="tx2">
              <a:lumMod val="50000"/>
            </a:schemeClr>
          </a:solidFill>
          <a:ln w="12700">
            <a:solidFill>
              <a:schemeClr val="hlink"/>
            </a:solidFill>
            <a:miter lim="800000"/>
            <a:headEnd/>
            <a:tailEnd/>
          </a:ln>
          <a:effec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7" name="Rectangle 17">
            <a:extLst>
              <a:ext uri="{FF2B5EF4-FFF2-40B4-BE49-F238E27FC236}">
                <a16:creationId xmlns:a16="http://schemas.microsoft.com/office/drawing/2014/main" id="{56C091E4-3FCD-CDEF-978F-183D6555CD44}"/>
              </a:ext>
              <a:ext uri="{C183D7F6-B498-43B3-948B-1728B52AA6E4}">
                <adec:decorative xmlns:adec="http://schemas.microsoft.com/office/drawing/2017/decorative" val="1"/>
              </a:ext>
            </a:extLst>
          </p:cNvPr>
          <p:cNvSpPr>
            <a:spLocks noChangeArrowheads="1"/>
          </p:cNvSpPr>
          <p:nvPr/>
        </p:nvSpPr>
        <p:spPr bwMode="auto">
          <a:xfrm>
            <a:off x="4419600" y="2562225"/>
            <a:ext cx="304800" cy="257175"/>
          </a:xfrm>
          <a:prstGeom prst="rect">
            <a:avLst/>
          </a:prstGeom>
          <a:solidFill>
            <a:schemeClr val="tx2">
              <a:lumMod val="50000"/>
            </a:schemeClr>
          </a:solidFill>
          <a:ln w="12700">
            <a:solidFill>
              <a:schemeClr val="hlink"/>
            </a:solidFill>
            <a:miter lim="800000"/>
            <a:headEnd/>
            <a:tailEnd/>
          </a:ln>
          <a:effec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8" name="Rectangle 20">
            <a:extLst>
              <a:ext uri="{FF2B5EF4-FFF2-40B4-BE49-F238E27FC236}">
                <a16:creationId xmlns:a16="http://schemas.microsoft.com/office/drawing/2014/main" id="{56C889F3-00B4-85E5-DC55-ACD402BD7452}"/>
              </a:ext>
              <a:ext uri="{C183D7F6-B498-43B3-948B-1728B52AA6E4}">
                <adec:decorative xmlns:adec="http://schemas.microsoft.com/office/drawing/2017/decorative" val="1"/>
              </a:ext>
            </a:extLst>
          </p:cNvPr>
          <p:cNvSpPr>
            <a:spLocks noChangeArrowheads="1"/>
          </p:cNvSpPr>
          <p:nvPr/>
        </p:nvSpPr>
        <p:spPr bwMode="auto">
          <a:xfrm>
            <a:off x="7315200" y="2562225"/>
            <a:ext cx="304800" cy="257175"/>
          </a:xfrm>
          <a:prstGeom prst="rect">
            <a:avLst/>
          </a:prstGeom>
          <a:solidFill>
            <a:schemeClr val="tx2">
              <a:lumMod val="50000"/>
            </a:schemeClr>
          </a:solidFill>
          <a:ln w="12700">
            <a:solidFill>
              <a:schemeClr val="hlink"/>
            </a:solidFill>
            <a:miter lim="800000"/>
            <a:headEnd/>
            <a:tailEnd/>
          </a:ln>
          <a:effec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graphicFrame>
        <p:nvGraphicFramePr>
          <p:cNvPr id="11" name="Table 10" descr="Table is accessible to screenreaders">
            <a:extLst>
              <a:ext uri="{FF2B5EF4-FFF2-40B4-BE49-F238E27FC236}">
                <a16:creationId xmlns:a16="http://schemas.microsoft.com/office/drawing/2014/main" id="{DEB16604-B1E5-2ED1-ADB8-673FEB6466A9}"/>
              </a:ext>
            </a:extLst>
          </p:cNvPr>
          <p:cNvGraphicFramePr>
            <a:graphicFrameLocks noGrp="1"/>
          </p:cNvGraphicFramePr>
          <p:nvPr>
            <p:extLst>
              <p:ext uri="{D42A27DB-BD31-4B8C-83A1-F6EECF244321}">
                <p14:modId xmlns:p14="http://schemas.microsoft.com/office/powerpoint/2010/main" val="2086628652"/>
              </p:ext>
            </p:extLst>
          </p:nvPr>
        </p:nvGraphicFramePr>
        <p:xfrm>
          <a:off x="304800" y="2804536"/>
          <a:ext cx="8534400" cy="3002280"/>
        </p:xfrm>
        <a:graphic>
          <a:graphicData uri="http://schemas.openxmlformats.org/drawingml/2006/table">
            <a:tbl>
              <a:tblPr firstRow="1" bandRow="1">
                <a:tableStyleId>{5C22544A-7EE6-4342-B048-85BDC9FD1C3A}</a:tableStyleId>
              </a:tblPr>
              <a:tblGrid>
                <a:gridCol w="5006806">
                  <a:extLst>
                    <a:ext uri="{9D8B030D-6E8A-4147-A177-3AD203B41FA5}">
                      <a16:colId xmlns:a16="http://schemas.microsoft.com/office/drawing/2014/main" val="20000"/>
                    </a:ext>
                  </a:extLst>
                </a:gridCol>
                <a:gridCol w="3527594">
                  <a:extLst>
                    <a:ext uri="{9D8B030D-6E8A-4147-A177-3AD203B41FA5}">
                      <a16:colId xmlns:a16="http://schemas.microsoft.com/office/drawing/2014/main" val="20001"/>
                    </a:ext>
                  </a:extLst>
                </a:gridCol>
              </a:tblGrid>
              <a:tr h="370840">
                <a:tc>
                  <a:txBody>
                    <a:bodyPr/>
                    <a:lstStyle/>
                    <a:p>
                      <a:pPr algn="ctr"/>
                      <a:r>
                        <a:rPr lang="en-US" sz="2300" dirty="0">
                          <a:solidFill>
                            <a:schemeClr val="tx1"/>
                          </a:solidFill>
                        </a:rPr>
                        <a:t>Company</a:t>
                      </a:r>
                    </a:p>
                  </a:txBody>
                  <a:tcPr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300" b="1" i="0" u="none" strike="noStrike" kern="1200" baseline="0" dirty="0">
                          <a:solidFill>
                            <a:schemeClr val="tx1"/>
                          </a:solidFill>
                          <a:latin typeface="+mn-lt"/>
                          <a:ea typeface="+mn-ea"/>
                          <a:cs typeface="+mn-cs"/>
                        </a:rPr>
                        <a:t>Receivables as a</a:t>
                      </a:r>
                    </a:p>
                    <a:p>
                      <a:pPr algn="ctr"/>
                      <a:r>
                        <a:rPr lang="en-US" sz="2300" b="1" i="0" u="none" strike="noStrike" kern="1200" baseline="0" dirty="0">
                          <a:solidFill>
                            <a:schemeClr val="tx1"/>
                          </a:solidFill>
                          <a:latin typeface="+mn-lt"/>
                          <a:ea typeface="+mn-ea"/>
                          <a:cs typeface="+mn-cs"/>
                        </a:rPr>
                        <a:t>Percentage of Total Assets</a:t>
                      </a:r>
                      <a:endParaRPr lang="en-US" sz="2300" dirty="0">
                        <a:solidFill>
                          <a:schemeClr val="tx1"/>
                        </a:solidFill>
                      </a:endParaRPr>
                    </a:p>
                  </a:txBody>
                  <a:tcPr anchor="b">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r>
                        <a:rPr lang="en-US" sz="2300" b="0" i="0" u="none" strike="noStrike" kern="1200" baseline="0" dirty="0">
                          <a:solidFill>
                            <a:schemeClr val="dk1"/>
                          </a:solidFill>
                          <a:latin typeface="+mn-lt"/>
                          <a:ea typeface="+mn-ea"/>
                          <a:cs typeface="+mn-cs"/>
                        </a:rPr>
                        <a:t>adidas (DEU)</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bg1"/>
                    </a:solidFill>
                  </a:tcPr>
                </a:tc>
                <a:tc>
                  <a:txBody>
                    <a:bodyPr/>
                    <a:lstStyle/>
                    <a:p>
                      <a:pPr algn="r"/>
                      <a:r>
                        <a:rPr lang="en-US" sz="2300" b="0" i="0" u="none" strike="noStrike" kern="1200" baseline="0" dirty="0">
                          <a:solidFill>
                            <a:schemeClr val="dk1"/>
                          </a:solidFill>
                          <a:latin typeface="+mn-lt"/>
                          <a:ea typeface="+mn-ea"/>
                          <a:cs typeface="+mn-cs"/>
                        </a:rPr>
                        <a:t>9%</a:t>
                      </a:r>
                      <a:r>
                        <a:rPr lang="en-US" sz="2300" b="1" i="0" u="none" strike="noStrike" kern="1200" baseline="0" dirty="0">
                          <a:solidFill>
                            <a:schemeClr val="dk1"/>
                          </a:solidFill>
                          <a:latin typeface="+mn-lt"/>
                          <a:ea typeface="+mn-ea"/>
                          <a:cs typeface="+mn-cs"/>
                        </a:rPr>
                        <a:t> </a:t>
                      </a:r>
                    </a:p>
                  </a:txBody>
                  <a:tcPr marR="146304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i="0" u="none" strike="noStrike" kern="1200" baseline="0" dirty="0">
                          <a:solidFill>
                            <a:schemeClr val="dk1"/>
                          </a:solidFill>
                          <a:latin typeface="+mn-lt"/>
                          <a:ea typeface="+mn-ea"/>
                          <a:cs typeface="+mn-cs"/>
                        </a:rPr>
                        <a:t>Hyundai (KOR)</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solidFill>
                  </a:tcPr>
                </a:tc>
                <a:tc>
                  <a:txBody>
                    <a:bodyPr/>
                    <a:lstStyle/>
                    <a:p>
                      <a:pPr algn="r"/>
                      <a:r>
                        <a:rPr lang="en-US" sz="2300" b="0" i="0" u="none" strike="noStrike" kern="1200" baseline="0" dirty="0">
                          <a:solidFill>
                            <a:schemeClr val="dk1"/>
                          </a:solidFill>
                          <a:latin typeface="+mn-lt"/>
                          <a:ea typeface="+mn-ea"/>
                          <a:cs typeface="+mn-cs"/>
                        </a:rPr>
                        <a:t>3</a:t>
                      </a:r>
                    </a:p>
                  </a:txBody>
                  <a:tcPr marR="1655064">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370840">
                <a:tc>
                  <a:txBody>
                    <a:bodyPr/>
                    <a:lstStyle/>
                    <a:p>
                      <a:pPr marL="228600" indent="-228600"/>
                      <a:r>
                        <a:rPr lang="en-US" sz="2300" b="0" i="0" u="none" strike="noStrike" kern="1200" baseline="0" dirty="0">
                          <a:solidFill>
                            <a:schemeClr val="dk1"/>
                          </a:solidFill>
                          <a:latin typeface="+mn-lt"/>
                          <a:ea typeface="+mn-ea"/>
                          <a:cs typeface="+mn-cs"/>
                        </a:rPr>
                        <a:t>Samsung (KOR)</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300" b="0" i="0" u="none" strike="noStrike" kern="1200" baseline="0" dirty="0">
                          <a:solidFill>
                            <a:schemeClr val="dk1"/>
                          </a:solidFill>
                          <a:latin typeface="+mn-lt"/>
                          <a:ea typeface="+mn-ea"/>
                          <a:cs typeface="+mn-cs"/>
                        </a:rPr>
                        <a:t>9</a:t>
                      </a:r>
                    </a:p>
                  </a:txBody>
                  <a:tcPr marR="1655064">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370840">
                <a:tc>
                  <a:txBody>
                    <a:bodyPr/>
                    <a:lstStyle/>
                    <a:p>
                      <a:r>
                        <a:rPr lang="en-US" sz="2300" b="0" i="0" u="none" strike="noStrike" kern="1200" baseline="0" dirty="0">
                          <a:solidFill>
                            <a:schemeClr val="dk1"/>
                          </a:solidFill>
                          <a:latin typeface="+mn-lt"/>
                          <a:ea typeface="+mn-ea"/>
                          <a:cs typeface="+mn-cs"/>
                        </a:rPr>
                        <a:t>Nestlé (CHE)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300" b="0" i="0" u="none" strike="noStrike" kern="1200" baseline="0" dirty="0">
                          <a:solidFill>
                            <a:schemeClr val="dk1"/>
                          </a:solidFill>
                          <a:latin typeface="+mn-lt"/>
                          <a:ea typeface="+mn-ea"/>
                          <a:cs typeface="+mn-cs"/>
                        </a:rPr>
                        <a:t>9</a:t>
                      </a:r>
                    </a:p>
                  </a:txBody>
                  <a:tcPr marR="1655064">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370840">
                <a:tc>
                  <a:txBody>
                    <a:bodyPr/>
                    <a:lstStyle/>
                    <a:p>
                      <a:r>
                        <a:rPr lang="en-US" sz="2300" b="0" i="0" u="none" strike="noStrike" kern="1200" baseline="0" dirty="0">
                          <a:solidFill>
                            <a:schemeClr val="dk1"/>
                          </a:solidFill>
                          <a:latin typeface="+mn-lt"/>
                          <a:ea typeface="+mn-ea"/>
                          <a:cs typeface="+mn-cs"/>
                        </a:rPr>
                        <a:t>China Mobile Limited (HKG)</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300" b="0" i="0" u="none" strike="noStrike" kern="1200" baseline="0" dirty="0">
                          <a:solidFill>
                            <a:schemeClr val="dk1"/>
                          </a:solidFill>
                          <a:latin typeface="+mn-lt"/>
                          <a:ea typeface="+mn-ea"/>
                          <a:cs typeface="+mn-cs"/>
                        </a:rPr>
                        <a:t>5</a:t>
                      </a:r>
                    </a:p>
                  </a:txBody>
                  <a:tcPr marR="1655064">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9" name="Content Placeholder 8">
            <a:extLst>
              <a:ext uri="{FF2B5EF4-FFF2-40B4-BE49-F238E27FC236}">
                <a16:creationId xmlns:a16="http://schemas.microsoft.com/office/drawing/2014/main" id="{E95C15BB-BFB9-8BA0-D269-4A308BB216C4}"/>
              </a:ext>
            </a:extLst>
          </p:cNvPr>
          <p:cNvSpPr>
            <a:spLocks noGrp="1"/>
          </p:cNvSpPr>
          <p:nvPr>
            <p:ph sz="quarter" idx="18"/>
          </p:nvPr>
        </p:nvSpPr>
        <p:spPr>
          <a:xfrm>
            <a:off x="322263" y="5923775"/>
            <a:ext cx="8037512" cy="428045"/>
          </a:xfrm>
        </p:spPr>
        <p:txBody>
          <a:bodyPr>
            <a:normAutofit/>
          </a:bodyPr>
          <a:lstStyle/>
          <a:p>
            <a:pPr marL="0" indent="0">
              <a:buNone/>
            </a:pPr>
            <a:r>
              <a:rPr lang="en-CA" sz="2000" b="1" dirty="0"/>
              <a:t>Illustration 8.1: </a:t>
            </a:r>
            <a:r>
              <a:rPr lang="en-US" sz="2000" dirty="0"/>
              <a:t>Receivables as a percentage of assets </a:t>
            </a:r>
            <a:endParaRPr lang="en-CA" sz="2000" dirty="0"/>
          </a:p>
        </p:txBody>
      </p:sp>
      <p:sp>
        <p:nvSpPr>
          <p:cNvPr id="15" name="Content Placeholder 5">
            <a:extLst>
              <a:ext uri="{FF2B5EF4-FFF2-40B4-BE49-F238E27FC236}">
                <a16:creationId xmlns:a16="http://schemas.microsoft.com/office/drawing/2014/main" id="{87FDC664-A0C8-30B0-B768-33C8328AFF6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508141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a:xfrm>
            <a:off x="513862" y="226243"/>
            <a:ext cx="8115302" cy="1083324"/>
          </a:xfrm>
        </p:spPr>
        <p:txBody>
          <a:bodyPr>
            <a:noAutofit/>
          </a:bodyPr>
          <a:lstStyle/>
          <a:p>
            <a:r>
              <a:rPr lang="en-US" dirty="0"/>
              <a:t>Review of bad debt expanse</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a:xfrm>
            <a:off x="514349" y="1679575"/>
            <a:ext cx="8357857" cy="2996120"/>
          </a:xfrm>
        </p:spPr>
        <p:txBody>
          <a:bodyPr>
            <a:normAutofit/>
          </a:bodyPr>
          <a:lstStyle/>
          <a:p>
            <a:pPr marL="0" indent="0">
              <a:lnSpc>
                <a:spcPct val="100000"/>
              </a:lnSpc>
              <a:spcBef>
                <a:spcPts val="624"/>
              </a:spcBef>
              <a:buNone/>
            </a:pPr>
            <a:r>
              <a:rPr lang="en-US" sz="2600" dirty="0"/>
              <a:t>At the end of the current year, managers of ABC company find that the unadjusted trial balance shows Accounts Receivable $10,000, and Allowance for Doubtful Accounts with a credit balance of $1,000. ABC company estimates bad debts to be 20% of accounts receivable. Prepare the entry necessary to adjust Allowance for Doubtful Accounts.</a:t>
            </a:r>
          </a:p>
        </p:txBody>
      </p:sp>
      <p:sp>
        <p:nvSpPr>
          <p:cNvPr id="16" name="Content Placeholder 5">
            <a:extLst>
              <a:ext uri="{FF2B5EF4-FFF2-40B4-BE49-F238E27FC236}">
                <a16:creationId xmlns:a16="http://schemas.microsoft.com/office/drawing/2014/main" id="{4A7182B3-6149-5516-2CBC-0B1E48480E6F}"/>
              </a:ext>
            </a:extLst>
          </p:cNvPr>
          <p:cNvSpPr>
            <a:spLocks noGrp="1"/>
          </p:cNvSpPr>
          <p:nvPr>
            <p:ph sz="quarter" idx="11"/>
          </p:nvPr>
        </p:nvSpPr>
        <p:spPr>
          <a:xfrm>
            <a:off x="513862" y="4560570"/>
            <a:ext cx="8358345" cy="1647467"/>
          </a:xfrm>
          <a:ln>
            <a:noFill/>
          </a:ln>
        </p:spPr>
        <p:txBody>
          <a:bodyPr anchor="ctr" anchorCtr="0">
            <a:normAutofit fontScale="92500" lnSpcReduction="20000"/>
          </a:bodyPr>
          <a:lstStyle/>
          <a:p>
            <a:pPr marL="0" indent="0">
              <a:lnSpc>
                <a:spcPct val="100000"/>
              </a:lnSpc>
              <a:spcBef>
                <a:spcPts val="1200"/>
              </a:spcBef>
              <a:buNone/>
            </a:pPr>
            <a:r>
              <a:rPr lang="en-US" sz="2600" dirty="0"/>
              <a:t>Bad Debt Expense					1,000</a:t>
            </a:r>
            <a:r>
              <a:rPr lang="en-US" sz="2600" dirty="0">
                <a:solidFill>
                  <a:schemeClr val="accent2"/>
                </a:solidFill>
              </a:rPr>
              <a:t>*</a:t>
            </a:r>
          </a:p>
          <a:p>
            <a:pPr marL="0" indent="361950">
              <a:lnSpc>
                <a:spcPct val="100000"/>
              </a:lnSpc>
              <a:spcBef>
                <a:spcPts val="1200"/>
              </a:spcBef>
              <a:buNone/>
            </a:pPr>
            <a:r>
              <a:rPr lang="en-US" sz="2600" dirty="0"/>
              <a:t>Allowance for Doubtful Accounts				</a:t>
            </a:r>
            <a:r>
              <a:rPr lang="en-US" altLang="en-US" sz="2600" dirty="0">
                <a:cs typeface="Calibri" panose="020F0502020204030204" pitchFamily="34" charset="0"/>
              </a:rPr>
              <a:t>1,000</a:t>
            </a:r>
            <a:endParaRPr lang="en-US" sz="2600" dirty="0">
              <a:cs typeface="Calibri" panose="020F0502020204030204" pitchFamily="34" charset="0"/>
            </a:endParaRPr>
          </a:p>
          <a:p>
            <a:pPr>
              <a:lnSpc>
                <a:spcPct val="100000"/>
              </a:lnSpc>
              <a:spcBef>
                <a:spcPts val="1200"/>
              </a:spcBef>
            </a:pPr>
            <a:r>
              <a:rPr lang="en-US" sz="2200" dirty="0"/>
              <a:t>Required allowance = 20% × $10,000</a:t>
            </a:r>
          </a:p>
          <a:p>
            <a:pPr>
              <a:lnSpc>
                <a:spcPct val="100000"/>
              </a:lnSpc>
              <a:spcBef>
                <a:spcPts val="1200"/>
              </a:spcBef>
            </a:pPr>
            <a:r>
              <a:rPr lang="en-US" sz="2200" dirty="0"/>
              <a:t>Existing allowance =  $1,000; bad debt expense = 2000-1000=1000</a:t>
            </a:r>
          </a:p>
        </p:txBody>
      </p:sp>
      <p:sp>
        <p:nvSpPr>
          <p:cNvPr id="12" name="Content Placeholder 5">
            <a:extLst>
              <a:ext uri="{FF2B5EF4-FFF2-40B4-BE49-F238E27FC236}">
                <a16:creationId xmlns:a16="http://schemas.microsoft.com/office/drawing/2014/main" id="{98BA5D4D-D425-C50E-2DD0-83AA812FB5C9}"/>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58896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a:xfrm>
            <a:off x="880113" y="2036506"/>
            <a:ext cx="8115301" cy="849312"/>
          </a:xfrm>
        </p:spPr>
        <p:txBody>
          <a:bodyPr>
            <a:normAutofit fontScale="90000"/>
          </a:bodyPr>
          <a:lstStyle/>
          <a:p>
            <a:r>
              <a:rPr lang="en-US" dirty="0"/>
              <a:t>Disposing (Selling) of Accounts Receivable</a:t>
            </a:r>
            <a:endParaRPr lang="en-IN"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855096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92AA-C77E-A45E-88EF-1E669824BDFA}"/>
              </a:ext>
            </a:extLst>
          </p:cNvPr>
          <p:cNvSpPr>
            <a:spLocks noGrp="1"/>
          </p:cNvSpPr>
          <p:nvPr>
            <p:ph type="title"/>
          </p:nvPr>
        </p:nvSpPr>
        <p:spPr/>
        <p:txBody>
          <a:bodyPr/>
          <a:lstStyle/>
          <a:p>
            <a:r>
              <a:rPr lang="en-US" dirty="0"/>
              <a:t>Disposing of account receivables</a:t>
            </a:r>
          </a:p>
        </p:txBody>
      </p:sp>
      <p:sp>
        <p:nvSpPr>
          <p:cNvPr id="4" name="Content Placeholder 3">
            <a:extLst>
              <a:ext uri="{FF2B5EF4-FFF2-40B4-BE49-F238E27FC236}">
                <a16:creationId xmlns:a16="http://schemas.microsoft.com/office/drawing/2014/main" id="{D48C4C78-1B8C-1A9D-7DEF-447741A05244}"/>
              </a:ext>
            </a:extLst>
          </p:cNvPr>
          <p:cNvSpPr>
            <a:spLocks noGrp="1"/>
          </p:cNvSpPr>
          <p:nvPr>
            <p:ph sz="quarter" idx="25"/>
          </p:nvPr>
        </p:nvSpPr>
        <p:spPr/>
        <p:txBody>
          <a:bodyPr/>
          <a:lstStyle/>
          <a:p>
            <a:endParaRPr lang="en-US"/>
          </a:p>
        </p:txBody>
      </p:sp>
      <p:pic>
        <p:nvPicPr>
          <p:cNvPr id="8" name="Picture Placeholder 5" descr="An illustration presents a set of four images representing advantages of credit cards to the retailer as follows: Issuer investigates credit of customer, with an image of a credit card issuer holding a magnifying glass, a customer carrying a bag of groceries, and a smiling retail manager. The second image is labeled as, Issuer maintains customer accounts, with an image of an employee working on a computer with an E Z Credit sign in the background. The third image is labeled as, Issuer undertakes collection process and absorbs any losses, illustrated with an image of a man collecting cash in his hands. The fourth image is labeled as, Retailer receives cash more quickly from credit card issuer, with an image of a man working on a computer and cash getting transferred from the computer to another man holding a tablet.">
            <a:extLst>
              <a:ext uri="{FF2B5EF4-FFF2-40B4-BE49-F238E27FC236}">
                <a16:creationId xmlns:a16="http://schemas.microsoft.com/office/drawing/2014/main" id="{B43B7E12-D3D7-76F4-5307-050F62BEA33F}"/>
              </a:ext>
            </a:extLst>
          </p:cNvPr>
          <p:cNvPicPr>
            <a:picLocks noGrp="1" noChangeAspect="1"/>
          </p:cNvPicPr>
          <p:nvPr>
            <p:ph sz="quarter" idx="12"/>
          </p:nvPr>
        </p:nvPicPr>
        <p:blipFill rotWithShape="1">
          <a:blip r:embed="rId2"/>
          <a:srcRect l="23528" t="13553" r="56373" b="47475"/>
          <a:stretch/>
        </p:blipFill>
        <p:spPr>
          <a:xfrm>
            <a:off x="1044216" y="1600546"/>
            <a:ext cx="987912" cy="1590363"/>
          </a:xfrm>
          <a:prstGeom prst="rect">
            <a:avLst/>
          </a:prstGeom>
        </p:spPr>
      </p:pic>
      <p:pic>
        <p:nvPicPr>
          <p:cNvPr id="9" name="Picture Placeholder 5" descr="An illustration presents a set of four images representing advantages of credit cards to the retailer as follows: Issuer investigates credit of customer, with an image of a credit card issuer holding a magnifying glass, a customer carrying a bag of groceries, and a smiling retail manager. The second image is labeled as, Issuer maintains customer accounts, with an image of an employee working on a computer with an E Z Credit sign in the background. The third image is labeled as, Issuer undertakes collection process and absorbs any losses, illustrated with an image of a man collecting cash in his hands. The fourth image is labeled as, Retailer receives cash more quickly from credit card issuer, with an image of a man working on a computer and cash getting transferred from the computer to another man holding a tablet.">
            <a:extLst>
              <a:ext uri="{FF2B5EF4-FFF2-40B4-BE49-F238E27FC236}">
                <a16:creationId xmlns:a16="http://schemas.microsoft.com/office/drawing/2014/main" id="{B0E9739E-D089-7369-C9CB-8114B03295B1}"/>
              </a:ext>
            </a:extLst>
          </p:cNvPr>
          <p:cNvPicPr>
            <a:picLocks noChangeAspect="1"/>
          </p:cNvPicPr>
          <p:nvPr/>
        </p:nvPicPr>
        <p:blipFill rotWithShape="1">
          <a:blip r:embed="rId2"/>
          <a:srcRect l="41829" t="12767" r="40522" b="50032"/>
          <a:stretch/>
        </p:blipFill>
        <p:spPr>
          <a:xfrm>
            <a:off x="5832910" y="1253659"/>
            <a:ext cx="1399994" cy="2449987"/>
          </a:xfrm>
          <a:prstGeom prst="rect">
            <a:avLst/>
          </a:prstGeom>
        </p:spPr>
      </p:pic>
      <p:cxnSp>
        <p:nvCxnSpPr>
          <p:cNvPr id="11" name="Straight Arrow Connector 10">
            <a:extLst>
              <a:ext uri="{FF2B5EF4-FFF2-40B4-BE49-F238E27FC236}">
                <a16:creationId xmlns:a16="http://schemas.microsoft.com/office/drawing/2014/main" id="{AC2EB0D0-270F-EAF5-202D-F488EE7380D0}"/>
              </a:ext>
            </a:extLst>
          </p:cNvPr>
          <p:cNvCxnSpPr/>
          <p:nvPr/>
        </p:nvCxnSpPr>
        <p:spPr>
          <a:xfrm>
            <a:off x="2587752" y="2395728"/>
            <a:ext cx="2763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237FA8-48AA-4B76-393B-D34F1BE1A86E}"/>
              </a:ext>
            </a:extLst>
          </p:cNvPr>
          <p:cNvSpPr txBox="1"/>
          <p:nvPr/>
        </p:nvSpPr>
        <p:spPr>
          <a:xfrm>
            <a:off x="2891313" y="2515862"/>
            <a:ext cx="2432304" cy="369332"/>
          </a:xfrm>
          <a:prstGeom prst="rect">
            <a:avLst/>
          </a:prstGeom>
          <a:noFill/>
        </p:spPr>
        <p:txBody>
          <a:bodyPr wrap="square" rtlCol="0">
            <a:spAutoFit/>
          </a:bodyPr>
          <a:lstStyle/>
          <a:p>
            <a:r>
              <a:rPr lang="en-US" dirty="0"/>
              <a:t>Account receivables</a:t>
            </a:r>
          </a:p>
        </p:txBody>
      </p:sp>
      <p:cxnSp>
        <p:nvCxnSpPr>
          <p:cNvPr id="13" name="Straight Arrow Connector 12">
            <a:extLst>
              <a:ext uri="{FF2B5EF4-FFF2-40B4-BE49-F238E27FC236}">
                <a16:creationId xmlns:a16="http://schemas.microsoft.com/office/drawing/2014/main" id="{5DB34559-DBEA-7C0F-9CD4-DC39C5045D9F}"/>
              </a:ext>
            </a:extLst>
          </p:cNvPr>
          <p:cNvCxnSpPr>
            <a:cxnSpLocks/>
          </p:cNvCxnSpPr>
          <p:nvPr/>
        </p:nvCxnSpPr>
        <p:spPr>
          <a:xfrm flipH="1">
            <a:off x="2587752" y="2090928"/>
            <a:ext cx="2953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0DCBAD-AB20-EE32-B000-8BBB5DF9161C}"/>
              </a:ext>
            </a:extLst>
          </p:cNvPr>
          <p:cNvSpPr txBox="1"/>
          <p:nvPr/>
        </p:nvSpPr>
        <p:spPr>
          <a:xfrm>
            <a:off x="2934922" y="1686807"/>
            <a:ext cx="2432304" cy="369332"/>
          </a:xfrm>
          <a:prstGeom prst="rect">
            <a:avLst/>
          </a:prstGeom>
          <a:noFill/>
        </p:spPr>
        <p:txBody>
          <a:bodyPr wrap="square" rtlCol="0">
            <a:spAutoFit/>
          </a:bodyPr>
          <a:lstStyle/>
          <a:p>
            <a:r>
              <a:rPr lang="en-US" dirty="0"/>
              <a:t>Products</a:t>
            </a:r>
          </a:p>
        </p:txBody>
      </p:sp>
      <p:pic>
        <p:nvPicPr>
          <p:cNvPr id="1026" name="Picture 2" descr="Business - The Bank | DemocracyCraft">
            <a:extLst>
              <a:ext uri="{FF2B5EF4-FFF2-40B4-BE49-F238E27FC236}">
                <a16:creationId xmlns:a16="http://schemas.microsoft.com/office/drawing/2014/main" id="{63FFD97A-B3FE-293B-C047-4ACE05F71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354" y="4767072"/>
            <a:ext cx="2857500" cy="160020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D0BF5921-E7F0-DCE5-AE20-934A0291DDA9}"/>
              </a:ext>
            </a:extLst>
          </p:cNvPr>
          <p:cNvCxnSpPr>
            <a:cxnSpLocks/>
          </p:cNvCxnSpPr>
          <p:nvPr/>
        </p:nvCxnSpPr>
        <p:spPr>
          <a:xfrm flipH="1">
            <a:off x="4920927" y="3703646"/>
            <a:ext cx="1124581" cy="125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AB87E1-2D06-564D-1502-09DEB7B51021}"/>
              </a:ext>
            </a:extLst>
          </p:cNvPr>
          <p:cNvSpPr txBox="1"/>
          <p:nvPr/>
        </p:nvSpPr>
        <p:spPr>
          <a:xfrm>
            <a:off x="5490268" y="4174966"/>
            <a:ext cx="2432304" cy="369332"/>
          </a:xfrm>
          <a:prstGeom prst="rect">
            <a:avLst/>
          </a:prstGeom>
          <a:noFill/>
        </p:spPr>
        <p:txBody>
          <a:bodyPr wrap="square" rtlCol="0">
            <a:spAutoFit/>
          </a:bodyPr>
          <a:lstStyle/>
          <a:p>
            <a:r>
              <a:rPr lang="en-US" dirty="0"/>
              <a:t>Account receivables</a:t>
            </a:r>
          </a:p>
        </p:txBody>
      </p:sp>
      <p:cxnSp>
        <p:nvCxnSpPr>
          <p:cNvPr id="22" name="Straight Arrow Connector 21">
            <a:extLst>
              <a:ext uri="{FF2B5EF4-FFF2-40B4-BE49-F238E27FC236}">
                <a16:creationId xmlns:a16="http://schemas.microsoft.com/office/drawing/2014/main" id="{68FFAF1A-E8BB-55DE-2062-4ECA76E34D2A}"/>
              </a:ext>
            </a:extLst>
          </p:cNvPr>
          <p:cNvCxnSpPr>
            <a:cxnSpLocks/>
          </p:cNvCxnSpPr>
          <p:nvPr/>
        </p:nvCxnSpPr>
        <p:spPr>
          <a:xfrm flipV="1">
            <a:off x="4636008" y="3533851"/>
            <a:ext cx="1079475" cy="1233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C3419F2-BED9-D2BC-A87C-2792DE273884}"/>
              </a:ext>
            </a:extLst>
          </p:cNvPr>
          <p:cNvSpPr txBox="1"/>
          <p:nvPr/>
        </p:nvSpPr>
        <p:spPr>
          <a:xfrm>
            <a:off x="3653733" y="3905403"/>
            <a:ext cx="2432304" cy="369332"/>
          </a:xfrm>
          <a:prstGeom prst="rect">
            <a:avLst/>
          </a:prstGeom>
          <a:noFill/>
        </p:spPr>
        <p:txBody>
          <a:bodyPr wrap="square" rtlCol="0">
            <a:spAutoFit/>
          </a:bodyPr>
          <a:lstStyle/>
          <a:p>
            <a:r>
              <a:rPr lang="en-US" dirty="0"/>
              <a:t>Cash, with a fee</a:t>
            </a:r>
          </a:p>
        </p:txBody>
      </p:sp>
      <p:cxnSp>
        <p:nvCxnSpPr>
          <p:cNvPr id="28" name="Straight Arrow Connector 27">
            <a:extLst>
              <a:ext uri="{FF2B5EF4-FFF2-40B4-BE49-F238E27FC236}">
                <a16:creationId xmlns:a16="http://schemas.microsoft.com/office/drawing/2014/main" id="{1F2639A4-CEEA-A93A-F993-D4FC362D7CA6}"/>
              </a:ext>
            </a:extLst>
          </p:cNvPr>
          <p:cNvCxnSpPr/>
          <p:nvPr/>
        </p:nvCxnSpPr>
        <p:spPr>
          <a:xfrm>
            <a:off x="1435604" y="3152002"/>
            <a:ext cx="1901952" cy="2230504"/>
          </a:xfrm>
          <a:prstGeom prst="straightConnector1">
            <a:avLst/>
          </a:prstGeom>
          <a:ln>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E0699DA-9830-690A-004E-935618099143}"/>
              </a:ext>
            </a:extLst>
          </p:cNvPr>
          <p:cNvSpPr txBox="1"/>
          <p:nvPr/>
        </p:nvSpPr>
        <p:spPr>
          <a:xfrm>
            <a:off x="1087694" y="4204270"/>
            <a:ext cx="2432304" cy="369332"/>
          </a:xfrm>
          <a:prstGeom prst="rect">
            <a:avLst/>
          </a:prstGeom>
          <a:noFill/>
        </p:spPr>
        <p:txBody>
          <a:bodyPr wrap="square" rtlCol="0">
            <a:spAutoFit/>
          </a:bodyPr>
          <a:lstStyle/>
          <a:p>
            <a:r>
              <a:rPr lang="en-US" dirty="0"/>
              <a:t>Cash later</a:t>
            </a:r>
          </a:p>
        </p:txBody>
      </p:sp>
    </p:spTree>
    <p:extLst>
      <p:ext uri="{BB962C8B-B14F-4D97-AF65-F5344CB8AC3E}">
        <p14:creationId xmlns:p14="http://schemas.microsoft.com/office/powerpoint/2010/main" val="3899007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Sale of Receivables to a Factor</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r>
              <a:rPr lang="en-US" dirty="0"/>
              <a:t>A factor is a finance company or bank.</a:t>
            </a:r>
          </a:p>
          <a:p>
            <a:r>
              <a:rPr lang="en-US" dirty="0"/>
              <a:t>Buys receivables from businesses and then collects payments directly from customers.</a:t>
            </a:r>
          </a:p>
          <a:p>
            <a:r>
              <a:rPr lang="en-US" dirty="0"/>
              <a:t>Typically charges a commission to the  company that is selling receivables.</a:t>
            </a:r>
          </a:p>
          <a:p>
            <a:r>
              <a:rPr lang="en-US" dirty="0"/>
              <a:t>Fee often ranges from 1% to 3% of receivables purchased.</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764716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Disposing of Accounts Receivable</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lstStyle/>
          <a:p>
            <a:pPr marL="0" indent="0">
              <a:buNone/>
            </a:pPr>
            <a:r>
              <a:rPr lang="en-US" dirty="0"/>
              <a:t>Companies sell receivables for two major reasons: </a:t>
            </a:r>
          </a:p>
          <a:p>
            <a:pPr marL="514350" indent="-514350">
              <a:buFont typeface="+mj-lt"/>
              <a:buAutoNum type="arabicPeriod"/>
            </a:pPr>
            <a:r>
              <a:rPr lang="en-US" dirty="0"/>
              <a:t>Receivables may be the only reasonable source of cash.</a:t>
            </a:r>
          </a:p>
          <a:p>
            <a:pPr marL="514350" indent="-514350">
              <a:buFont typeface="+mj-lt"/>
              <a:buAutoNum type="arabicPeriod"/>
            </a:pPr>
            <a:r>
              <a:rPr lang="en-US" dirty="0"/>
              <a:t>Billing and collection are often time-consuming and costly.</a:t>
            </a:r>
          </a:p>
          <a:p>
            <a:pPr marL="514350" indent="-514350">
              <a:buFont typeface="+mj-lt"/>
              <a:buAutoNum type="arabicPeriod"/>
            </a:pPr>
            <a:endParaRPr lang="en-US" dirty="0"/>
          </a:p>
          <a:p>
            <a:pPr marL="0" indent="0">
              <a:buNone/>
            </a:pPr>
            <a:r>
              <a:rPr lang="en-US" b="0" i="0" dirty="0">
                <a:solidFill>
                  <a:srgbClr val="222222"/>
                </a:solidFill>
                <a:effectLst/>
                <a:latin typeface="Arial" panose="020B0604020202020204" pitchFamily="34" charset="0"/>
              </a:rPr>
              <a:t>The most significant advantage of a factoring line is that it solves cash flow problems created by slow-paying invoices. </a:t>
            </a:r>
            <a:endParaRPr lang="en-US" dirty="0"/>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408857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1253F8-DC57-9781-E997-19A4363F7AF4}"/>
              </a:ext>
            </a:extLst>
          </p:cNvPr>
          <p:cNvPicPr>
            <a:picLocks noGrp="1" noChangeAspect="1"/>
          </p:cNvPicPr>
          <p:nvPr>
            <p:ph sz="quarter" idx="12"/>
          </p:nvPr>
        </p:nvPicPr>
        <p:blipFill rotWithShape="1">
          <a:blip r:embed="rId2"/>
          <a:srcRect l="55366" t="10673" r="13515" b="7866"/>
          <a:stretch/>
        </p:blipFill>
        <p:spPr>
          <a:xfrm>
            <a:off x="435430" y="496390"/>
            <a:ext cx="7562658" cy="4772296"/>
          </a:xfrm>
        </p:spPr>
      </p:pic>
      <p:sp>
        <p:nvSpPr>
          <p:cNvPr id="4" name="Content Placeholder 3">
            <a:extLst>
              <a:ext uri="{FF2B5EF4-FFF2-40B4-BE49-F238E27FC236}">
                <a16:creationId xmlns:a16="http://schemas.microsoft.com/office/drawing/2014/main" id="{0BEDCB31-EBB9-A850-396A-E65500DFF1FE}"/>
              </a:ext>
            </a:extLst>
          </p:cNvPr>
          <p:cNvSpPr>
            <a:spLocks noGrp="1"/>
          </p:cNvSpPr>
          <p:nvPr>
            <p:ph sz="quarter" idx="25"/>
          </p:nvPr>
        </p:nvSpPr>
        <p:spPr/>
        <p:txBody>
          <a:bodyPr/>
          <a:lstStyle/>
          <a:p>
            <a:endParaRPr lang="en-US"/>
          </a:p>
        </p:txBody>
      </p:sp>
    </p:spTree>
    <p:extLst>
      <p:ext uri="{BB962C8B-B14F-4D97-AF65-F5344CB8AC3E}">
        <p14:creationId xmlns:p14="http://schemas.microsoft.com/office/powerpoint/2010/main" val="948717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Autofit/>
          </a:bodyPr>
          <a:lstStyle/>
          <a:p>
            <a:r>
              <a:rPr lang="en-US" dirty="0"/>
              <a:t>Sale of Receivables to a Factor Example</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2"/>
          </p:nvPr>
        </p:nvSpPr>
        <p:spPr>
          <a:xfrm>
            <a:off x="513862" y="1618375"/>
            <a:ext cx="8470118" cy="2223487"/>
          </a:xfrm>
        </p:spPr>
        <p:txBody>
          <a:bodyPr>
            <a:normAutofit fontScale="92500" lnSpcReduction="10000"/>
          </a:bodyPr>
          <a:lstStyle/>
          <a:p>
            <a:pPr marL="0" indent="0">
              <a:lnSpc>
                <a:spcPct val="110000"/>
              </a:lnSpc>
              <a:spcBef>
                <a:spcPts val="624"/>
              </a:spcBef>
              <a:buNone/>
            </a:pPr>
            <a:r>
              <a:rPr lang="en-US" b="1" dirty="0"/>
              <a:t>Illustration: </a:t>
            </a:r>
            <a:r>
              <a:rPr lang="en-US" dirty="0"/>
              <a:t>Assume that Keelung Jewelry factors NT$600,000 of receivables to Federal Factors (amounts in thousands). Federal Factors assesses a service charge of 2% of the amount of receivables sold. The journal entry to record the sale by Keelung Jewelry is as follows.</a:t>
            </a:r>
          </a:p>
        </p:txBody>
      </p:sp>
      <p:sp>
        <p:nvSpPr>
          <p:cNvPr id="14" name="Content Placeholder 5">
            <a:extLst>
              <a:ext uri="{FF2B5EF4-FFF2-40B4-BE49-F238E27FC236}">
                <a16:creationId xmlns:a16="http://schemas.microsoft.com/office/drawing/2014/main" id="{D61C5CED-4708-D056-0F3C-079924F2319B}"/>
              </a:ext>
            </a:extLst>
          </p:cNvPr>
          <p:cNvSpPr>
            <a:spLocks noGrp="1"/>
          </p:cNvSpPr>
          <p:nvPr>
            <p:ph sz="quarter" idx="18"/>
          </p:nvPr>
        </p:nvSpPr>
        <p:spPr>
          <a:xfrm>
            <a:off x="592138" y="3573771"/>
            <a:ext cx="8037512" cy="2823974"/>
          </a:xfrm>
          <a:ln>
            <a:noFill/>
          </a:ln>
        </p:spPr>
        <p:txBody>
          <a:bodyPr anchor="ctr" anchorCtr="0">
            <a:normAutofit/>
          </a:bodyPr>
          <a:lstStyle/>
          <a:p>
            <a:pPr marL="0" indent="0">
              <a:spcBef>
                <a:spcPts val="1200"/>
              </a:spcBef>
              <a:buNone/>
            </a:pPr>
            <a:r>
              <a:rPr lang="en-US" sz="2600" dirty="0"/>
              <a:t>Cash							588,000</a:t>
            </a:r>
          </a:p>
          <a:p>
            <a:pPr marL="0" indent="0">
              <a:spcBef>
                <a:spcPts val="1200"/>
              </a:spcBef>
              <a:buNone/>
              <a:tabLst>
                <a:tab pos="4845050" algn="l"/>
                <a:tab pos="4930775" algn="l"/>
              </a:tabLst>
            </a:pPr>
            <a:r>
              <a:rPr lang="en-US" sz="2600" dirty="0"/>
              <a:t>Service Charge Expense	  12,000</a:t>
            </a:r>
            <a:r>
              <a:rPr lang="en-US" sz="2600" dirty="0">
                <a:solidFill>
                  <a:schemeClr val="accent2"/>
                </a:solidFill>
              </a:rPr>
              <a:t>*</a:t>
            </a:r>
          </a:p>
          <a:p>
            <a:pPr marL="0" indent="622300">
              <a:spcBef>
                <a:spcPts val="1200"/>
              </a:spcBef>
              <a:buNone/>
            </a:pPr>
            <a:r>
              <a:rPr lang="en-US" sz="2600" dirty="0"/>
              <a:t>Accounts Receivable					</a:t>
            </a:r>
            <a:r>
              <a:rPr lang="en-US" altLang="en-US" sz="2600" dirty="0">
                <a:cs typeface="Calibri" panose="020F0502020204030204" pitchFamily="34" charset="0"/>
              </a:rPr>
              <a:t>600,000</a:t>
            </a:r>
            <a:endParaRPr lang="en-US" sz="2600" dirty="0">
              <a:cs typeface="Calibri" panose="020F0502020204030204" pitchFamily="34" charset="0"/>
            </a:endParaRPr>
          </a:p>
          <a:p>
            <a:pPr marL="0" indent="0">
              <a:spcBef>
                <a:spcPts val="1200"/>
              </a:spcBef>
              <a:buNone/>
            </a:pPr>
            <a:r>
              <a:rPr lang="en-US" sz="2600" dirty="0">
                <a:solidFill>
                  <a:schemeClr val="accent2"/>
                </a:solidFill>
              </a:rPr>
              <a:t>*</a:t>
            </a:r>
            <a:r>
              <a:rPr lang="en-US" sz="2600" dirty="0"/>
              <a:t>(NT$600,000 × 2% = NT$12,000)</a:t>
            </a:r>
          </a:p>
        </p:txBody>
      </p:sp>
      <p:sp>
        <p:nvSpPr>
          <p:cNvPr id="15" name="Content Placeholder 5">
            <a:extLst>
              <a:ext uri="{FF2B5EF4-FFF2-40B4-BE49-F238E27FC236}">
                <a16:creationId xmlns:a16="http://schemas.microsoft.com/office/drawing/2014/main" id="{72205FF0-7E97-88F1-2E80-423E7242BE8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193772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0C7C-0BED-A7A8-EF58-DE15FA0E0BFB}"/>
              </a:ext>
            </a:extLst>
          </p:cNvPr>
          <p:cNvSpPr>
            <a:spLocks noGrp="1"/>
          </p:cNvSpPr>
          <p:nvPr>
            <p:ph type="title"/>
          </p:nvPr>
        </p:nvSpPr>
        <p:spPr/>
        <p:txBody>
          <a:bodyPr>
            <a:normAutofit/>
          </a:bodyPr>
          <a:lstStyle/>
          <a:p>
            <a:r>
              <a:rPr lang="en-US" dirty="0"/>
              <a:t>National Credit Card Sales</a:t>
            </a:r>
            <a:endParaRPr lang="en-IN" dirty="0"/>
          </a:p>
        </p:txBody>
      </p:sp>
      <p:sp>
        <p:nvSpPr>
          <p:cNvPr id="3" name="Content Placeholder 2">
            <a:extLst>
              <a:ext uri="{FF2B5EF4-FFF2-40B4-BE49-F238E27FC236}">
                <a16:creationId xmlns:a16="http://schemas.microsoft.com/office/drawing/2014/main" id="{D31C3F01-5A27-3AE5-A56A-860D818B7167}"/>
              </a:ext>
            </a:extLst>
          </p:cNvPr>
          <p:cNvSpPr>
            <a:spLocks noGrp="1"/>
          </p:cNvSpPr>
          <p:nvPr>
            <p:ph sz="quarter" idx="12"/>
          </p:nvPr>
        </p:nvSpPr>
        <p:spPr/>
        <p:txBody>
          <a:bodyPr>
            <a:normAutofit lnSpcReduction="10000"/>
          </a:bodyPr>
          <a:lstStyle/>
          <a:p>
            <a:r>
              <a:rPr lang="en-US" dirty="0"/>
              <a:t>Retailer’s acceptance of credit cards is another form of selling (factoring) receivables</a:t>
            </a:r>
          </a:p>
          <a:p>
            <a:r>
              <a:rPr lang="en-US" dirty="0"/>
              <a:t>Retailer pays card issuer (i.e., bank) a fee of 2 to 4% of invoice price</a:t>
            </a:r>
          </a:p>
          <a:p>
            <a:r>
              <a:rPr lang="en-US" dirty="0"/>
              <a:t>Records credit card sales as cash sales </a:t>
            </a:r>
          </a:p>
          <a:p>
            <a:r>
              <a:rPr lang="en-US" dirty="0"/>
              <a:t>Advantages to retailer:</a:t>
            </a:r>
          </a:p>
          <a:p>
            <a:pPr lvl="1"/>
            <a:r>
              <a:rPr lang="en-US" dirty="0"/>
              <a:t>Issuer investigates credit of customer</a:t>
            </a:r>
          </a:p>
          <a:p>
            <a:pPr lvl="1"/>
            <a:r>
              <a:rPr lang="en-US" dirty="0"/>
              <a:t>Issuer maintains customer accounts</a:t>
            </a:r>
          </a:p>
          <a:p>
            <a:pPr lvl="1"/>
            <a:r>
              <a:rPr lang="en-US" dirty="0"/>
              <a:t>Issuer undertakes collection process and absorbs losses</a:t>
            </a:r>
          </a:p>
          <a:p>
            <a:pPr lvl="1"/>
            <a:r>
              <a:rPr lang="en-US" dirty="0"/>
              <a:t>Receives cash more quickly</a:t>
            </a:r>
          </a:p>
        </p:txBody>
      </p:sp>
      <p:sp>
        <p:nvSpPr>
          <p:cNvPr id="6" name="Content Placeholder 5">
            <a:extLst>
              <a:ext uri="{FF2B5EF4-FFF2-40B4-BE49-F238E27FC236}">
                <a16:creationId xmlns:a16="http://schemas.microsoft.com/office/drawing/2014/main" id="{0142776E-BAC6-3C43-7601-0E75FCE4767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2593653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Advantages of National Credit Card</a:t>
            </a:r>
            <a:endParaRPr lang="en-IN" dirty="0"/>
          </a:p>
        </p:txBody>
      </p:sp>
      <p:pic>
        <p:nvPicPr>
          <p:cNvPr id="18" name="Picture Placeholder 5" descr="An illustration presents a set of four images representing advantages of credit cards to the retailer as follows: Issuer investigates credit of customer, with an image of a credit card issuer holding a magnifying glass, a customer carrying a bag of groceries, and a smiling retail manager. The second image is labeled as, Issuer maintains customer accounts, with an image of an employee working on a computer with an E Z Credit sign in the background. The third image is labeled as, Issuer undertakes collection process and absorbs any losses, illustrated with an image of a man collecting cash in his hands. The fourth image is labeled as, Retailer receives cash more quickly from credit card issuer, with an image of a man working on a computer and cash getting transferred from the computer to another man holding a tablet.">
            <a:extLst>
              <a:ext uri="{FF2B5EF4-FFF2-40B4-BE49-F238E27FC236}">
                <a16:creationId xmlns:a16="http://schemas.microsoft.com/office/drawing/2014/main" id="{B276866D-3520-E63A-4835-42EF40A7CE5E}"/>
              </a:ext>
            </a:extLst>
          </p:cNvPr>
          <p:cNvPicPr>
            <a:picLocks noGrp="1" noChangeAspect="1"/>
          </p:cNvPicPr>
          <p:nvPr>
            <p:ph type="pic" sz="quarter" idx="17"/>
          </p:nvPr>
        </p:nvPicPr>
        <p:blipFill rotWithShape="1">
          <a:blip r:embed="rId2"/>
          <a:srcRect l="41829" t="12767" r="40522" b="50032"/>
          <a:stretch/>
        </p:blipFill>
        <p:spPr>
          <a:xfrm>
            <a:off x="6291071" y="1481328"/>
            <a:ext cx="987553" cy="1728216"/>
          </a:xfrm>
          <a:prstGeom prst="rect">
            <a:avLst/>
          </a:prstGeom>
        </p:spPr>
      </p:pic>
      <p:sp>
        <p:nvSpPr>
          <p:cNvPr id="7" name="Content Placeholder 6">
            <a:extLst>
              <a:ext uri="{FF2B5EF4-FFF2-40B4-BE49-F238E27FC236}">
                <a16:creationId xmlns:a16="http://schemas.microsoft.com/office/drawing/2014/main" id="{9A96E2A2-CCB0-1C70-3F87-C035E48FC394}"/>
              </a:ext>
            </a:extLst>
          </p:cNvPr>
          <p:cNvSpPr>
            <a:spLocks noGrp="1"/>
          </p:cNvSpPr>
          <p:nvPr>
            <p:ph sz="quarter" idx="12"/>
          </p:nvPr>
        </p:nvSpPr>
        <p:spPr>
          <a:xfrm>
            <a:off x="1635652" y="5940857"/>
            <a:ext cx="6254583" cy="428812"/>
          </a:xfrm>
        </p:spPr>
        <p:txBody>
          <a:bodyPr>
            <a:normAutofit/>
          </a:bodyPr>
          <a:lstStyle/>
          <a:p>
            <a:pPr marL="0" indent="0">
              <a:buNone/>
            </a:pPr>
            <a:r>
              <a:rPr lang="en-US" altLang="en-US" sz="2000" b="1" dirty="0"/>
              <a:t>Illustration 8.11: </a:t>
            </a:r>
            <a:r>
              <a:rPr lang="en-US" altLang="en-US" sz="2000" dirty="0"/>
              <a:t>Advantages of credit cards to the retailer</a:t>
            </a:r>
          </a:p>
        </p:txBody>
      </p:sp>
      <p:sp>
        <p:nvSpPr>
          <p:cNvPr id="19" name="Content Placeholder 5">
            <a:extLst>
              <a:ext uri="{FF2B5EF4-FFF2-40B4-BE49-F238E27FC236}">
                <a16:creationId xmlns:a16="http://schemas.microsoft.com/office/drawing/2014/main" id="{DE83BA31-0755-6E07-616B-26F017E5CA0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4" name="Picture Placeholder 5" descr="An illustration presents a set of four images representing advantages of credit cards to the retailer as follows: Issuer investigates credit of customer, with an image of a credit card issuer holding a magnifying glass, a customer carrying a bag of groceries, and a smiling retail manager. The second image is labeled as, Issuer maintains customer accounts, with an image of an employee working on a computer with an E Z Credit sign in the background. The third image is labeled as, Issuer undertakes collection process and absorbs any losses, illustrated with an image of a man collecting cash in his hands. The fourth image is labeled as, Retailer receives cash more quickly from credit card issuer, with an image of a man working on a computer and cash getting transferred from the computer to another man holding a tablet.">
            <a:extLst>
              <a:ext uri="{FF2B5EF4-FFF2-40B4-BE49-F238E27FC236}">
                <a16:creationId xmlns:a16="http://schemas.microsoft.com/office/drawing/2014/main" id="{D9A53766-D6C4-BAD5-674F-1CEC915BC937}"/>
              </a:ext>
            </a:extLst>
          </p:cNvPr>
          <p:cNvPicPr>
            <a:picLocks noChangeAspect="1"/>
          </p:cNvPicPr>
          <p:nvPr/>
        </p:nvPicPr>
        <p:blipFill rotWithShape="1">
          <a:blip r:embed="rId2"/>
          <a:srcRect l="23528" t="13553" r="56373" b="47475"/>
          <a:stretch/>
        </p:blipFill>
        <p:spPr>
          <a:xfrm>
            <a:off x="1444753" y="1481328"/>
            <a:ext cx="1124712" cy="1810513"/>
          </a:xfrm>
          <a:prstGeom prst="rect">
            <a:avLst/>
          </a:prstGeom>
        </p:spPr>
      </p:pic>
      <p:cxnSp>
        <p:nvCxnSpPr>
          <p:cNvPr id="6" name="Straight Arrow Connector 5">
            <a:extLst>
              <a:ext uri="{FF2B5EF4-FFF2-40B4-BE49-F238E27FC236}">
                <a16:creationId xmlns:a16="http://schemas.microsoft.com/office/drawing/2014/main" id="{142C0640-7F7A-CF74-9007-DCB76304C6F3}"/>
              </a:ext>
            </a:extLst>
          </p:cNvPr>
          <p:cNvCxnSpPr/>
          <p:nvPr/>
        </p:nvCxnSpPr>
        <p:spPr>
          <a:xfrm flipH="1">
            <a:off x="3008376" y="1965960"/>
            <a:ext cx="2980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AC01B39-3959-7781-D6A0-CE714A3C29E6}"/>
              </a:ext>
            </a:extLst>
          </p:cNvPr>
          <p:cNvSpPr txBox="1"/>
          <p:nvPr/>
        </p:nvSpPr>
        <p:spPr>
          <a:xfrm>
            <a:off x="3346704" y="1571445"/>
            <a:ext cx="2450592" cy="369332"/>
          </a:xfrm>
          <a:prstGeom prst="rect">
            <a:avLst/>
          </a:prstGeom>
          <a:noFill/>
        </p:spPr>
        <p:txBody>
          <a:bodyPr wrap="square" rtlCol="0">
            <a:spAutoFit/>
          </a:bodyPr>
          <a:lstStyle/>
          <a:p>
            <a:r>
              <a:rPr lang="en-US" dirty="0"/>
              <a:t>Sell products</a:t>
            </a:r>
          </a:p>
        </p:txBody>
      </p:sp>
      <p:cxnSp>
        <p:nvCxnSpPr>
          <p:cNvPr id="9" name="Straight Arrow Connector 8">
            <a:extLst>
              <a:ext uri="{FF2B5EF4-FFF2-40B4-BE49-F238E27FC236}">
                <a16:creationId xmlns:a16="http://schemas.microsoft.com/office/drawing/2014/main" id="{7E448C2E-C813-2D24-BDAB-335D2883C45F}"/>
              </a:ext>
            </a:extLst>
          </p:cNvPr>
          <p:cNvCxnSpPr>
            <a:cxnSpLocks/>
          </p:cNvCxnSpPr>
          <p:nvPr/>
        </p:nvCxnSpPr>
        <p:spPr>
          <a:xfrm flipV="1">
            <a:off x="4805171" y="2978510"/>
            <a:ext cx="1545336" cy="1899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57FE89-5689-22F1-EE1A-9F1A2D92920D}"/>
              </a:ext>
            </a:extLst>
          </p:cNvPr>
          <p:cNvSpPr txBox="1"/>
          <p:nvPr/>
        </p:nvSpPr>
        <p:spPr>
          <a:xfrm>
            <a:off x="5664708" y="3672764"/>
            <a:ext cx="2450592" cy="646331"/>
          </a:xfrm>
          <a:prstGeom prst="rect">
            <a:avLst/>
          </a:prstGeom>
          <a:noFill/>
        </p:spPr>
        <p:txBody>
          <a:bodyPr wrap="square" rtlCol="0">
            <a:spAutoFit/>
          </a:bodyPr>
          <a:lstStyle/>
          <a:p>
            <a:r>
              <a:rPr lang="en-US" dirty="0"/>
              <a:t>Pay cash to retailer, charge a fee</a:t>
            </a:r>
          </a:p>
        </p:txBody>
      </p:sp>
      <p:pic>
        <p:nvPicPr>
          <p:cNvPr id="15" name="Picture Placeholder 5" descr="An illustration presents a set of four images representing advantages of credit cards to the retailer as follows: Issuer investigates credit of customer, with an image of a credit card issuer holding a magnifying glass, a customer carrying a bag of groceries, and a smiling retail manager. The second image is labeled as, Issuer maintains customer accounts, with an image of an employee working on a computer with an E Z Credit sign in the background. The third image is labeled as, Issuer undertakes collection process and absorbs any losses, illustrated with an image of a man collecting cash in his hands. The fourth image is labeled as, Retailer receives cash more quickly from credit card issuer, with an image of a man working on a computer and cash getting transferred from the computer to another man holding a tablet.">
            <a:extLst>
              <a:ext uri="{FF2B5EF4-FFF2-40B4-BE49-F238E27FC236}">
                <a16:creationId xmlns:a16="http://schemas.microsoft.com/office/drawing/2014/main" id="{2D2BEB3A-38BD-163D-64BE-4399DDFB5662}"/>
              </a:ext>
            </a:extLst>
          </p:cNvPr>
          <p:cNvPicPr>
            <a:picLocks noChangeAspect="1"/>
          </p:cNvPicPr>
          <p:nvPr/>
        </p:nvPicPr>
        <p:blipFill rotWithShape="1">
          <a:blip r:embed="rId2"/>
          <a:srcRect l="5389" t="11586" r="75656" b="47672"/>
          <a:stretch/>
        </p:blipFill>
        <p:spPr>
          <a:xfrm>
            <a:off x="3886199" y="3993908"/>
            <a:ext cx="1060705" cy="1892809"/>
          </a:xfrm>
          <a:prstGeom prst="rect">
            <a:avLst/>
          </a:prstGeom>
        </p:spPr>
      </p:pic>
      <p:cxnSp>
        <p:nvCxnSpPr>
          <p:cNvPr id="24" name="Straight Arrow Connector 23">
            <a:extLst>
              <a:ext uri="{FF2B5EF4-FFF2-40B4-BE49-F238E27FC236}">
                <a16:creationId xmlns:a16="http://schemas.microsoft.com/office/drawing/2014/main" id="{F30D631C-B021-DAAE-0905-4FB53F39CB92}"/>
              </a:ext>
            </a:extLst>
          </p:cNvPr>
          <p:cNvCxnSpPr>
            <a:cxnSpLocks/>
          </p:cNvCxnSpPr>
          <p:nvPr/>
        </p:nvCxnSpPr>
        <p:spPr>
          <a:xfrm>
            <a:off x="2352293" y="3026134"/>
            <a:ext cx="1533906" cy="1790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4451DEE-DAA3-A303-5BBF-311C7D577946}"/>
              </a:ext>
            </a:extLst>
          </p:cNvPr>
          <p:cNvSpPr txBox="1"/>
          <p:nvPr/>
        </p:nvSpPr>
        <p:spPr>
          <a:xfrm>
            <a:off x="1444753" y="4062351"/>
            <a:ext cx="4622292" cy="369332"/>
          </a:xfrm>
          <a:prstGeom prst="rect">
            <a:avLst/>
          </a:prstGeom>
          <a:noFill/>
        </p:spPr>
        <p:txBody>
          <a:bodyPr wrap="square">
            <a:spAutoFit/>
          </a:bodyPr>
          <a:lstStyle/>
          <a:p>
            <a:r>
              <a:rPr lang="en-US" dirty="0"/>
              <a:t>Pay cash to card issuer </a:t>
            </a:r>
            <a:r>
              <a:rPr lang="en-US" dirty="0">
                <a:solidFill>
                  <a:srgbClr val="FF0000"/>
                </a:solidFill>
              </a:rPr>
              <a:t>later</a:t>
            </a:r>
          </a:p>
        </p:txBody>
      </p:sp>
      <p:sp>
        <p:nvSpPr>
          <p:cNvPr id="29" name="TextBox 28">
            <a:extLst>
              <a:ext uri="{FF2B5EF4-FFF2-40B4-BE49-F238E27FC236}">
                <a16:creationId xmlns:a16="http://schemas.microsoft.com/office/drawing/2014/main" id="{B4D35A6C-68F3-94B0-3809-FDEDD4CCA5C8}"/>
              </a:ext>
            </a:extLst>
          </p:cNvPr>
          <p:cNvSpPr txBox="1"/>
          <p:nvPr/>
        </p:nvSpPr>
        <p:spPr>
          <a:xfrm>
            <a:off x="4652010" y="5108305"/>
            <a:ext cx="4622292" cy="369332"/>
          </a:xfrm>
          <a:prstGeom prst="rect">
            <a:avLst/>
          </a:prstGeom>
          <a:noFill/>
        </p:spPr>
        <p:txBody>
          <a:bodyPr wrap="square">
            <a:spAutoFit/>
          </a:bodyPr>
          <a:lstStyle/>
          <a:p>
            <a:r>
              <a:rPr lang="en-US" dirty="0"/>
              <a:t>Card issuer: I hold account receivables</a:t>
            </a:r>
            <a:endParaRPr lang="en-US" dirty="0">
              <a:solidFill>
                <a:srgbClr val="FF0000"/>
              </a:solidFill>
            </a:endParaRPr>
          </a:p>
        </p:txBody>
      </p:sp>
      <p:sp>
        <p:nvSpPr>
          <p:cNvPr id="30" name="Rectangle: Rounded Corners 29">
            <a:extLst>
              <a:ext uri="{FF2B5EF4-FFF2-40B4-BE49-F238E27FC236}">
                <a16:creationId xmlns:a16="http://schemas.microsoft.com/office/drawing/2014/main" id="{806CC7A7-1869-CC92-FE89-2BB2C8FA11DA}"/>
              </a:ext>
            </a:extLst>
          </p:cNvPr>
          <p:cNvSpPr/>
          <p:nvPr/>
        </p:nvSpPr>
        <p:spPr>
          <a:xfrm>
            <a:off x="5797296" y="1309567"/>
            <a:ext cx="2002536" cy="20534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848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rmAutofit/>
          </a:bodyPr>
          <a:lstStyle/>
          <a:p>
            <a:r>
              <a:rPr lang="en-US" dirty="0"/>
              <a:t>National Credit Card Sales Example</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2"/>
          </p:nvPr>
        </p:nvSpPr>
        <p:spPr>
          <a:xfrm>
            <a:off x="513862" y="1424065"/>
            <a:ext cx="8115301" cy="2123003"/>
          </a:xfrm>
        </p:spPr>
        <p:txBody>
          <a:bodyPr>
            <a:normAutofit/>
          </a:bodyPr>
          <a:lstStyle/>
          <a:p>
            <a:pPr marL="0" indent="0">
              <a:lnSpc>
                <a:spcPct val="100000"/>
              </a:lnSpc>
              <a:spcBef>
                <a:spcPts val="1200"/>
              </a:spcBef>
              <a:buNone/>
            </a:pPr>
            <a:r>
              <a:rPr lang="en-US" sz="2600" b="1" dirty="0"/>
              <a:t>Illustration</a:t>
            </a:r>
            <a:r>
              <a:rPr lang="en-US" sz="2600" dirty="0"/>
              <a:t>: Ling Lee purchases NT$6,000 of paper products for her restaurant from Wu Supplies using her Visa First Bank Card. First Bank charges a service fee of 3%. The entry to record this transaction by Wu Supplies on March 22, 2025, is as follows.</a:t>
            </a:r>
          </a:p>
        </p:txBody>
      </p:sp>
      <p:sp>
        <p:nvSpPr>
          <p:cNvPr id="15" name="Content Placeholder 5">
            <a:extLst>
              <a:ext uri="{FF2B5EF4-FFF2-40B4-BE49-F238E27FC236}">
                <a16:creationId xmlns:a16="http://schemas.microsoft.com/office/drawing/2014/main" id="{91F7592F-D349-3F73-97BC-66BCB5D285F7}"/>
              </a:ext>
            </a:extLst>
          </p:cNvPr>
          <p:cNvSpPr>
            <a:spLocks noGrp="1"/>
          </p:cNvSpPr>
          <p:nvPr>
            <p:ph sz="quarter" idx="18"/>
          </p:nvPr>
        </p:nvSpPr>
        <p:spPr>
          <a:xfrm>
            <a:off x="592138" y="3660775"/>
            <a:ext cx="8037512" cy="2614295"/>
          </a:xfrm>
          <a:ln>
            <a:noFill/>
          </a:ln>
        </p:spPr>
        <p:txBody>
          <a:bodyPr anchor="t" anchorCtr="0">
            <a:normAutofit/>
          </a:bodyPr>
          <a:lstStyle/>
          <a:p>
            <a:pPr marL="0" indent="0">
              <a:spcBef>
                <a:spcPts val="1200"/>
              </a:spcBef>
              <a:buNone/>
            </a:pPr>
            <a:r>
              <a:rPr lang="en-US" sz="2600" dirty="0"/>
              <a:t>Cash							 5,820</a:t>
            </a:r>
          </a:p>
          <a:p>
            <a:pPr marL="0" indent="0">
              <a:spcBef>
                <a:spcPts val="1200"/>
              </a:spcBef>
              <a:buNone/>
              <a:tabLst>
                <a:tab pos="5024438" algn="l"/>
              </a:tabLst>
            </a:pPr>
            <a:r>
              <a:rPr lang="en-US" sz="2600" dirty="0"/>
              <a:t>Service Charge Expense	 </a:t>
            </a:r>
            <a:r>
              <a:rPr lang="en-US" sz="1400" dirty="0"/>
              <a:t> </a:t>
            </a:r>
            <a:r>
              <a:rPr lang="en-US" sz="2600" dirty="0"/>
              <a:t>180</a:t>
            </a:r>
            <a:r>
              <a:rPr lang="en-US" sz="2600" dirty="0">
                <a:solidFill>
                  <a:schemeClr val="accent2"/>
                </a:solidFill>
              </a:rPr>
              <a:t>*</a:t>
            </a:r>
          </a:p>
          <a:p>
            <a:pPr marL="0" indent="712788">
              <a:spcBef>
                <a:spcPts val="1200"/>
              </a:spcBef>
              <a:buNone/>
            </a:pPr>
            <a:r>
              <a:rPr lang="en-US" sz="2600" dirty="0"/>
              <a:t>Sales Revenue						</a:t>
            </a:r>
            <a:r>
              <a:rPr lang="en-US" altLang="en-US" sz="2600" dirty="0">
                <a:cs typeface="Calibri" panose="020F0502020204030204" pitchFamily="34" charset="0"/>
              </a:rPr>
              <a:t>6,000</a:t>
            </a:r>
            <a:endParaRPr lang="en-US" sz="2600" dirty="0">
              <a:cs typeface="Calibri" panose="020F0502020204030204" pitchFamily="34" charset="0"/>
            </a:endParaRPr>
          </a:p>
          <a:p>
            <a:pPr marL="0" indent="0">
              <a:spcBef>
                <a:spcPts val="1200"/>
              </a:spcBef>
              <a:buNone/>
            </a:pPr>
            <a:r>
              <a:rPr lang="en-US" sz="2400" dirty="0">
                <a:solidFill>
                  <a:schemeClr val="accent2"/>
                </a:solidFill>
              </a:rPr>
              <a:t>*</a:t>
            </a:r>
            <a:r>
              <a:rPr lang="en-US" sz="2400" dirty="0"/>
              <a:t>(NT$6,000 × 3% = NT$180)</a:t>
            </a:r>
          </a:p>
        </p:txBody>
      </p:sp>
      <p:sp>
        <p:nvSpPr>
          <p:cNvPr id="18" name="Content Placeholder 5">
            <a:extLst>
              <a:ext uri="{FF2B5EF4-FFF2-40B4-BE49-F238E27FC236}">
                <a16:creationId xmlns:a16="http://schemas.microsoft.com/office/drawing/2014/main" id="{E33E67C7-82C1-9DBE-59AF-38D70D7906A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09859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260C95-F841-BC00-E055-269DBA71F86B}"/>
              </a:ext>
            </a:extLst>
          </p:cNvPr>
          <p:cNvSpPr>
            <a:spLocks noGrp="1"/>
          </p:cNvSpPr>
          <p:nvPr>
            <p:ph type="title"/>
          </p:nvPr>
        </p:nvSpPr>
        <p:spPr/>
        <p:txBody>
          <a:bodyPr/>
          <a:lstStyle/>
          <a:p>
            <a:r>
              <a:rPr lang="en-IN" dirty="0"/>
              <a:t>Types of Receivables</a:t>
            </a:r>
          </a:p>
        </p:txBody>
      </p:sp>
      <p:sp>
        <p:nvSpPr>
          <p:cNvPr id="4" name="Rectangle 7">
            <a:extLst>
              <a:ext uri="{FF2B5EF4-FFF2-40B4-BE49-F238E27FC236}">
                <a16:creationId xmlns:a16="http://schemas.microsoft.com/office/drawing/2014/main" id="{052DF8E7-45BC-9DE3-B9BC-5A586884ADB1}"/>
              </a:ext>
            </a:extLst>
          </p:cNvPr>
          <p:cNvSpPr>
            <a:spLocks noChangeArrowheads="1"/>
          </p:cNvSpPr>
          <p:nvPr/>
        </p:nvSpPr>
        <p:spPr bwMode="auto">
          <a:xfrm>
            <a:off x="533400" y="1520190"/>
            <a:ext cx="8153400" cy="962025"/>
          </a:xfrm>
          <a:prstGeom prst="rect">
            <a:avLst/>
          </a:prstGeom>
          <a:solidFill>
            <a:schemeClr val="bg1"/>
          </a:solidFill>
          <a:ln w="57150" cmpd="thickThin" algn="ctr">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0" rIns="90488" bIns="44450" anchor="ctr" anchorCtr="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ctr">
              <a:spcBef>
                <a:spcPct val="20000"/>
              </a:spcBef>
            </a:pPr>
            <a:r>
              <a:rPr lang="en-US" altLang="en-US" sz="2300" dirty="0">
                <a:latin typeface="+mn-lt"/>
              </a:rPr>
              <a:t>Amounts due from individuals and companies that are expected to be collected in cash.</a:t>
            </a:r>
          </a:p>
        </p:txBody>
      </p:sp>
      <p:sp>
        <p:nvSpPr>
          <p:cNvPr id="5" name="Rectangle 5">
            <a:extLst>
              <a:ext uri="{FF2B5EF4-FFF2-40B4-BE49-F238E27FC236}">
                <a16:creationId xmlns:a16="http://schemas.microsoft.com/office/drawing/2014/main" id="{C4555A0B-6C97-1D42-1744-D124551EEA54}"/>
              </a:ext>
              <a:ext uri="{C183D7F6-B498-43B3-948B-1728B52AA6E4}">
                <adec:decorative xmlns:adec="http://schemas.microsoft.com/office/drawing/2017/decorative" val="1"/>
              </a:ext>
            </a:extLst>
          </p:cNvPr>
          <p:cNvSpPr>
            <a:spLocks noChangeArrowheads="1"/>
          </p:cNvSpPr>
          <p:nvPr/>
        </p:nvSpPr>
        <p:spPr bwMode="auto">
          <a:xfrm>
            <a:off x="1535582" y="2482215"/>
            <a:ext cx="304800" cy="257175"/>
          </a:xfrm>
          <a:prstGeom prst="rect">
            <a:avLst/>
          </a:prstGeom>
          <a:solidFill>
            <a:schemeClr val="tx2">
              <a:lumMod val="50000"/>
            </a:schemeClr>
          </a:solidFill>
          <a:ln w="12700">
            <a:solidFill>
              <a:schemeClr val="hlink"/>
            </a:solidFill>
            <a:miter lim="800000"/>
            <a:headEnd/>
            <a:tailEnd/>
          </a:ln>
          <a:effec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7" name="Rectangle 8">
            <a:extLst>
              <a:ext uri="{FF2B5EF4-FFF2-40B4-BE49-F238E27FC236}">
                <a16:creationId xmlns:a16="http://schemas.microsoft.com/office/drawing/2014/main" id="{14D60798-1047-0126-0459-FFB31834D167}"/>
              </a:ext>
            </a:extLst>
          </p:cNvPr>
          <p:cNvSpPr>
            <a:spLocks noChangeArrowheads="1"/>
          </p:cNvSpPr>
          <p:nvPr/>
        </p:nvSpPr>
        <p:spPr bwMode="auto">
          <a:xfrm>
            <a:off x="304800" y="2739390"/>
            <a:ext cx="2714625" cy="3428999"/>
          </a:xfrm>
          <a:prstGeom prst="rect">
            <a:avLst/>
          </a:prstGeom>
          <a:solidFill>
            <a:schemeClr val="bg1"/>
          </a:solidFill>
          <a:ln w="57150" cmpd="thickThin">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9728" tIns="137160" rIns="10972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ctr">
              <a:lnSpc>
                <a:spcPct val="90000"/>
              </a:lnSpc>
              <a:spcBef>
                <a:spcPct val="5000"/>
              </a:spcBef>
            </a:pPr>
            <a:r>
              <a:rPr lang="en-US" altLang="en-US" sz="2300" dirty="0">
                <a:latin typeface="+mn-lt"/>
              </a:rPr>
              <a:t>Amounts customers owe on account that result from </a:t>
            </a:r>
            <a:r>
              <a:rPr lang="en-US" altLang="en-US" sz="2300" dirty="0">
                <a:solidFill>
                  <a:srgbClr val="FF0000"/>
                </a:solidFill>
                <a:latin typeface="+mn-lt"/>
              </a:rPr>
              <a:t>the sale of goods and services</a:t>
            </a:r>
            <a:r>
              <a:rPr lang="en-US" altLang="en-US" sz="2300" dirty="0">
                <a:latin typeface="+mn-lt"/>
              </a:rPr>
              <a:t>.</a:t>
            </a:r>
          </a:p>
        </p:txBody>
      </p:sp>
      <p:sp>
        <p:nvSpPr>
          <p:cNvPr id="9" name="Text Box 9" descr="Recycled paper">
            <a:extLst>
              <a:ext uri="{FF2B5EF4-FFF2-40B4-BE49-F238E27FC236}">
                <a16:creationId xmlns:a16="http://schemas.microsoft.com/office/drawing/2014/main" id="{F3D5C9D6-0F5D-CFAE-98CD-655E8E882CD4}"/>
              </a:ext>
            </a:extLst>
          </p:cNvPr>
          <p:cNvSpPr txBox="1">
            <a:spLocks noChangeArrowheads="1"/>
          </p:cNvSpPr>
          <p:nvPr/>
        </p:nvSpPr>
        <p:spPr bwMode="auto">
          <a:xfrm>
            <a:off x="533400" y="5162870"/>
            <a:ext cx="2209800" cy="815916"/>
          </a:xfrm>
          <a:prstGeom prst="rect">
            <a:avLst/>
          </a:prstGeom>
          <a:solidFill>
            <a:srgbClr val="EAEAEA"/>
          </a:solidFill>
          <a:ln w="12700">
            <a:solidFill>
              <a:schemeClr val="bg2"/>
            </a:solidFill>
            <a:miter lim="800000"/>
            <a:headEnd/>
            <a:tailEnd/>
          </a:ln>
          <a:effectLst>
            <a:innerShdw blurRad="114300">
              <a:prstClr val="black"/>
            </a:innerShdw>
          </a:effectLst>
        </p:spPr>
        <p:txBody>
          <a:bodyPr tIns="0" anchor="ctr" anchorCtr="0">
            <a:noAutofit/>
          </a:bodyPr>
          <a:lstStyle/>
          <a:p>
            <a:pPr algn="ctr">
              <a:spcBef>
                <a:spcPct val="50000"/>
              </a:spcBef>
              <a:defRPr/>
            </a:pPr>
            <a:r>
              <a:rPr lang="en-US" altLang="en-US" sz="2300" b="1" dirty="0">
                <a:effectLst>
                  <a:outerShdw blurRad="38100" dist="38100" dir="2700000" algn="tl">
                    <a:srgbClr val="C0C0C0"/>
                  </a:outerShdw>
                </a:effectLst>
              </a:rPr>
              <a:t>Accounts Receivable</a:t>
            </a:r>
          </a:p>
        </p:txBody>
      </p:sp>
      <p:sp>
        <p:nvSpPr>
          <p:cNvPr id="10" name="Rectangle 17">
            <a:extLst>
              <a:ext uri="{FF2B5EF4-FFF2-40B4-BE49-F238E27FC236}">
                <a16:creationId xmlns:a16="http://schemas.microsoft.com/office/drawing/2014/main" id="{8B47B931-2EE8-8A49-7B2B-F46218BC1F10}"/>
              </a:ext>
              <a:ext uri="{C183D7F6-B498-43B3-948B-1728B52AA6E4}">
                <adec:decorative xmlns:adec="http://schemas.microsoft.com/office/drawing/2017/decorative" val="1"/>
              </a:ext>
            </a:extLst>
          </p:cNvPr>
          <p:cNvSpPr>
            <a:spLocks noChangeArrowheads="1"/>
          </p:cNvSpPr>
          <p:nvPr/>
        </p:nvSpPr>
        <p:spPr bwMode="auto">
          <a:xfrm>
            <a:off x="4419600" y="2482215"/>
            <a:ext cx="304800" cy="257175"/>
          </a:xfrm>
          <a:prstGeom prst="rect">
            <a:avLst/>
          </a:prstGeom>
          <a:solidFill>
            <a:schemeClr val="tx2">
              <a:lumMod val="50000"/>
            </a:schemeClr>
          </a:solidFill>
          <a:ln w="12700">
            <a:solidFill>
              <a:schemeClr val="hlink"/>
            </a:solidFill>
            <a:miter lim="800000"/>
            <a:headEnd/>
            <a:tailEnd/>
          </a:ln>
          <a:effec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11" name="Rectangle 10">
            <a:extLst>
              <a:ext uri="{FF2B5EF4-FFF2-40B4-BE49-F238E27FC236}">
                <a16:creationId xmlns:a16="http://schemas.microsoft.com/office/drawing/2014/main" id="{8C2A7812-A6CB-0F7D-436F-44F19ED13099}"/>
              </a:ext>
            </a:extLst>
          </p:cNvPr>
          <p:cNvSpPr>
            <a:spLocks noChangeArrowheads="1"/>
          </p:cNvSpPr>
          <p:nvPr/>
        </p:nvSpPr>
        <p:spPr bwMode="auto">
          <a:xfrm>
            <a:off x="3228975" y="2739390"/>
            <a:ext cx="2714625" cy="3428999"/>
          </a:xfrm>
          <a:prstGeom prst="rect">
            <a:avLst/>
          </a:prstGeom>
          <a:solidFill>
            <a:schemeClr val="bg1"/>
          </a:solidFill>
          <a:ln w="57150" cmpd="thickThin">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9728" tIns="137160" rIns="10972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ctr">
              <a:lnSpc>
                <a:spcPct val="90000"/>
              </a:lnSpc>
              <a:spcBef>
                <a:spcPct val="5000"/>
              </a:spcBef>
            </a:pPr>
            <a:r>
              <a:rPr lang="en-US" altLang="en-US" sz="2300" dirty="0">
                <a:solidFill>
                  <a:srgbClr val="FF0000"/>
                </a:solidFill>
                <a:latin typeface="+mn-lt"/>
              </a:rPr>
              <a:t>Written promise </a:t>
            </a:r>
            <a:r>
              <a:rPr lang="en-US" altLang="en-US" sz="2300" dirty="0">
                <a:latin typeface="+mn-lt"/>
              </a:rPr>
              <a:t>(formal instrument) for amounts to be received. Normally requires the collection of interest.</a:t>
            </a:r>
          </a:p>
          <a:p>
            <a:pPr algn="ctr">
              <a:lnSpc>
                <a:spcPct val="90000"/>
              </a:lnSpc>
              <a:spcBef>
                <a:spcPct val="5000"/>
              </a:spcBef>
            </a:pPr>
            <a:endParaRPr lang="en-US" altLang="en-US" sz="2300" dirty="0">
              <a:latin typeface="+mn-lt"/>
            </a:endParaRPr>
          </a:p>
        </p:txBody>
      </p:sp>
      <p:sp>
        <p:nvSpPr>
          <p:cNvPr id="12" name="Text Box 18" descr="Recycled paper">
            <a:extLst>
              <a:ext uri="{FF2B5EF4-FFF2-40B4-BE49-F238E27FC236}">
                <a16:creationId xmlns:a16="http://schemas.microsoft.com/office/drawing/2014/main" id="{0A5E5395-BD33-3699-940A-8E5F0B11B01C}"/>
              </a:ext>
            </a:extLst>
          </p:cNvPr>
          <p:cNvSpPr txBox="1">
            <a:spLocks noChangeArrowheads="1"/>
          </p:cNvSpPr>
          <p:nvPr/>
        </p:nvSpPr>
        <p:spPr bwMode="auto">
          <a:xfrm>
            <a:off x="3505200" y="5162869"/>
            <a:ext cx="2209800" cy="815916"/>
          </a:xfrm>
          <a:prstGeom prst="rect">
            <a:avLst/>
          </a:prstGeom>
          <a:solidFill>
            <a:srgbClr val="EAEAEA"/>
          </a:solidFill>
          <a:ln w="12700">
            <a:solidFill>
              <a:schemeClr val="bg2"/>
            </a:solidFill>
            <a:miter lim="800000"/>
            <a:headEnd/>
            <a:tailEnd/>
          </a:ln>
          <a:effectLst>
            <a:innerShdw blurRad="114300">
              <a:prstClr val="black"/>
            </a:innerShdw>
          </a:effectLst>
        </p:spPr>
        <p:txBody>
          <a:bodyPr tIns="0" anchor="ctr" anchorCtr="0">
            <a:noAutofit/>
          </a:bodyPr>
          <a:lstStyle>
            <a:defPPr>
              <a:defRPr lang="en-US"/>
            </a:defPPr>
            <a:lvl1pPr>
              <a:spcBef>
                <a:spcPct val="50000"/>
              </a:spcBef>
              <a:defRPr sz="2200" b="1">
                <a:effectLst>
                  <a:outerShdw blurRad="38100" dist="38100" dir="2700000" algn="tl">
                    <a:srgbClr val="C0C0C0"/>
                  </a:outerShdw>
                </a:effectLst>
                <a:latin typeface="Liberation Sans" panose="020B0604020202020204" pitchFamily="34" charset="0"/>
              </a:defRPr>
            </a:lvl1pPr>
          </a:lstStyle>
          <a:p>
            <a:pPr algn="ctr"/>
            <a:r>
              <a:rPr lang="en-US" altLang="en-US" sz="2300" dirty="0">
                <a:latin typeface="+mn-lt"/>
              </a:rPr>
              <a:t>Notes Receivable</a:t>
            </a:r>
          </a:p>
        </p:txBody>
      </p:sp>
      <p:sp>
        <p:nvSpPr>
          <p:cNvPr id="13" name="Rectangle 20">
            <a:extLst>
              <a:ext uri="{FF2B5EF4-FFF2-40B4-BE49-F238E27FC236}">
                <a16:creationId xmlns:a16="http://schemas.microsoft.com/office/drawing/2014/main" id="{5392E78B-2B21-86CB-D32C-D66D4CA9D383}"/>
              </a:ext>
              <a:ext uri="{C183D7F6-B498-43B3-948B-1728B52AA6E4}">
                <adec:decorative xmlns:adec="http://schemas.microsoft.com/office/drawing/2017/decorative" val="1"/>
              </a:ext>
            </a:extLst>
          </p:cNvPr>
          <p:cNvSpPr>
            <a:spLocks noChangeArrowheads="1"/>
          </p:cNvSpPr>
          <p:nvPr/>
        </p:nvSpPr>
        <p:spPr bwMode="auto">
          <a:xfrm>
            <a:off x="7315200" y="2482215"/>
            <a:ext cx="304800" cy="257175"/>
          </a:xfrm>
          <a:prstGeom prst="rect">
            <a:avLst/>
          </a:prstGeom>
          <a:solidFill>
            <a:schemeClr val="tx2">
              <a:lumMod val="50000"/>
            </a:schemeClr>
          </a:solidFill>
          <a:ln w="12700">
            <a:solidFill>
              <a:schemeClr val="hlink"/>
            </a:solidFill>
            <a:miter lim="800000"/>
            <a:headEnd/>
            <a:tailEnd/>
          </a:ln>
          <a:effec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14" name="Rectangle 13">
            <a:extLst>
              <a:ext uri="{FF2B5EF4-FFF2-40B4-BE49-F238E27FC236}">
                <a16:creationId xmlns:a16="http://schemas.microsoft.com/office/drawing/2014/main" id="{9EFD59FC-AAE7-18F1-2C07-CE24764F58B7}"/>
              </a:ext>
            </a:extLst>
          </p:cNvPr>
          <p:cNvSpPr>
            <a:spLocks noChangeArrowheads="1"/>
          </p:cNvSpPr>
          <p:nvPr/>
        </p:nvSpPr>
        <p:spPr bwMode="auto">
          <a:xfrm>
            <a:off x="6124575" y="2739390"/>
            <a:ext cx="2714625" cy="3428999"/>
          </a:xfrm>
          <a:prstGeom prst="rect">
            <a:avLst/>
          </a:prstGeom>
          <a:solidFill>
            <a:schemeClr val="bg1"/>
          </a:solidFill>
          <a:ln w="57150" cmpd="thickThin">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137160" rIns="91440"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ctr">
              <a:lnSpc>
                <a:spcPct val="90000"/>
              </a:lnSpc>
              <a:spcBef>
                <a:spcPct val="5000"/>
              </a:spcBef>
            </a:pPr>
            <a:r>
              <a:rPr lang="en-US" altLang="en-US" sz="2300" dirty="0">
                <a:latin typeface="+mn-lt"/>
              </a:rPr>
              <a:t>Nontrade receivables such as interest, loans to officers, advances to employees, and income taxes refundable.</a:t>
            </a:r>
          </a:p>
        </p:txBody>
      </p:sp>
      <p:sp>
        <p:nvSpPr>
          <p:cNvPr id="16" name="Text Box 19" descr="Recycled paper">
            <a:extLst>
              <a:ext uri="{FF2B5EF4-FFF2-40B4-BE49-F238E27FC236}">
                <a16:creationId xmlns:a16="http://schemas.microsoft.com/office/drawing/2014/main" id="{5B82D6BC-A269-0194-02CD-C5021B7FD98A}"/>
              </a:ext>
            </a:extLst>
          </p:cNvPr>
          <p:cNvSpPr txBox="1">
            <a:spLocks noChangeArrowheads="1"/>
          </p:cNvSpPr>
          <p:nvPr/>
        </p:nvSpPr>
        <p:spPr bwMode="auto">
          <a:xfrm>
            <a:off x="6400800" y="5162869"/>
            <a:ext cx="2209800" cy="815916"/>
          </a:xfrm>
          <a:prstGeom prst="rect">
            <a:avLst/>
          </a:prstGeom>
          <a:solidFill>
            <a:srgbClr val="EAEAEA"/>
          </a:solidFill>
          <a:ln w="12700">
            <a:solidFill>
              <a:schemeClr val="bg2"/>
            </a:solidFill>
            <a:miter lim="800000"/>
            <a:headEnd/>
            <a:tailEnd/>
          </a:ln>
          <a:effectLst>
            <a:innerShdw blurRad="114300">
              <a:prstClr val="black"/>
            </a:innerShdw>
          </a:effectLst>
        </p:spPr>
        <p:txBody>
          <a:bodyPr tIns="0" anchor="ctr" anchorCtr="0">
            <a:noAutofit/>
          </a:bodyPr>
          <a:lstStyle>
            <a:defPPr>
              <a:defRPr lang="en-US"/>
            </a:defPPr>
            <a:lvl1pPr>
              <a:spcBef>
                <a:spcPct val="50000"/>
              </a:spcBef>
              <a:defRPr sz="2200" b="1">
                <a:effectLst>
                  <a:outerShdw blurRad="38100" dist="38100" dir="2700000" algn="tl">
                    <a:srgbClr val="C0C0C0"/>
                  </a:outerShdw>
                </a:effectLst>
                <a:latin typeface="Liberation Sans" panose="020B0604020202020204" pitchFamily="34" charset="0"/>
              </a:defRPr>
            </a:lvl1pPr>
          </a:lstStyle>
          <a:p>
            <a:pPr algn="ctr"/>
            <a:r>
              <a:rPr lang="en-US" altLang="en-US" sz="2300" dirty="0">
                <a:latin typeface="+mn-lt"/>
              </a:rPr>
              <a:t>Other Receivables</a:t>
            </a:r>
          </a:p>
        </p:txBody>
      </p:sp>
      <p:sp>
        <p:nvSpPr>
          <p:cNvPr id="15" name="Content Placeholder 5">
            <a:extLst>
              <a:ext uri="{FF2B5EF4-FFF2-40B4-BE49-F238E27FC236}">
                <a16:creationId xmlns:a16="http://schemas.microsoft.com/office/drawing/2014/main" id="{1B7783EC-7CE1-EE6D-CBC3-45E23CAA332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8418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B08C4-2D3C-2FDE-1FA2-0E072F54FB09}"/>
              </a:ext>
            </a:extLst>
          </p:cNvPr>
          <p:cNvSpPr>
            <a:spLocks noGrp="1"/>
          </p:cNvSpPr>
          <p:nvPr>
            <p:ph type="title"/>
          </p:nvPr>
        </p:nvSpPr>
        <p:spPr/>
        <p:txBody>
          <a:bodyPr>
            <a:normAutofit/>
          </a:bodyPr>
          <a:lstStyle/>
          <a:p>
            <a:r>
              <a:rPr lang="en-US" dirty="0"/>
              <a:t>DO IT! 2b: Factoring</a:t>
            </a:r>
            <a:endParaRPr lang="en-IN" dirty="0"/>
          </a:p>
        </p:txBody>
      </p:sp>
      <p:sp>
        <p:nvSpPr>
          <p:cNvPr id="6" name="Content Placeholder 5">
            <a:extLst>
              <a:ext uri="{FF2B5EF4-FFF2-40B4-BE49-F238E27FC236}">
                <a16:creationId xmlns:a16="http://schemas.microsoft.com/office/drawing/2014/main" id="{C2E3DE63-5CB8-C677-0824-AD36AA67E3AB}"/>
              </a:ext>
            </a:extLst>
          </p:cNvPr>
          <p:cNvSpPr>
            <a:spLocks noGrp="1"/>
          </p:cNvSpPr>
          <p:nvPr>
            <p:ph sz="quarter" idx="10"/>
          </p:nvPr>
        </p:nvSpPr>
        <p:spPr/>
        <p:txBody>
          <a:bodyPr>
            <a:normAutofit fontScale="92500" lnSpcReduction="10000"/>
          </a:bodyPr>
          <a:lstStyle/>
          <a:p>
            <a:pPr marL="0" indent="0">
              <a:lnSpc>
                <a:spcPct val="100000"/>
              </a:lnSpc>
              <a:spcBef>
                <a:spcPts val="624"/>
              </a:spcBef>
              <a:buNone/>
            </a:pPr>
            <a:r>
              <a:rPr lang="en-US" dirty="0"/>
              <a:t>Kell Wholesalers needs to raise €120,000 in cash to safely cover next Friday’s employee payroll. Kell has reached its debt ceiling. Kell’s present balance of outstanding receivables totals €750,000. Kell decides to factor €125,000 of its receivables on September 7, 2025, to alleviate this cash crunch. Record the entry that Kell would make when it raises the needed cash. (Assume a 1% service charge.)</a:t>
            </a:r>
          </a:p>
        </p:txBody>
      </p:sp>
      <p:sp>
        <p:nvSpPr>
          <p:cNvPr id="12" name="Content Placeholder 5">
            <a:extLst>
              <a:ext uri="{FF2B5EF4-FFF2-40B4-BE49-F238E27FC236}">
                <a16:creationId xmlns:a16="http://schemas.microsoft.com/office/drawing/2014/main" id="{F85F3C8A-15E6-C5CD-8B9B-7E044866D77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3121061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F2CE-5C94-6283-A486-443E103B32BC}"/>
              </a:ext>
            </a:extLst>
          </p:cNvPr>
          <p:cNvSpPr>
            <a:spLocks noGrp="1"/>
          </p:cNvSpPr>
          <p:nvPr>
            <p:ph type="title"/>
          </p:nvPr>
        </p:nvSpPr>
        <p:spPr/>
        <p:txBody>
          <a:bodyPr/>
          <a:lstStyle/>
          <a:p>
            <a:r>
              <a:rPr lang="en-US" dirty="0"/>
              <a:t>DO IT! 2b: Factoring – Solution</a:t>
            </a:r>
            <a:endParaRPr lang="en-IN" dirty="0"/>
          </a:p>
        </p:txBody>
      </p:sp>
      <p:sp>
        <p:nvSpPr>
          <p:cNvPr id="16" name="Content Placeholder 5">
            <a:extLst>
              <a:ext uri="{FF2B5EF4-FFF2-40B4-BE49-F238E27FC236}">
                <a16:creationId xmlns:a16="http://schemas.microsoft.com/office/drawing/2014/main" id="{4E273E41-5179-DBEE-7DE9-7950471AFA5A}"/>
              </a:ext>
            </a:extLst>
          </p:cNvPr>
          <p:cNvSpPr>
            <a:spLocks noGrp="1"/>
          </p:cNvSpPr>
          <p:nvPr>
            <p:ph sz="quarter" idx="10"/>
          </p:nvPr>
        </p:nvSpPr>
        <p:spPr>
          <a:xfrm>
            <a:off x="514350" y="1679576"/>
            <a:ext cx="8115300" cy="2241976"/>
          </a:xfrm>
          <a:ln>
            <a:noFill/>
          </a:ln>
        </p:spPr>
        <p:txBody>
          <a:bodyPr anchor="ctr" anchorCtr="0">
            <a:normAutofit/>
          </a:bodyPr>
          <a:lstStyle/>
          <a:p>
            <a:pPr marL="0" indent="0">
              <a:lnSpc>
                <a:spcPct val="100000"/>
              </a:lnSpc>
              <a:spcBef>
                <a:spcPts val="1200"/>
              </a:spcBef>
              <a:buNone/>
            </a:pPr>
            <a:r>
              <a:rPr lang="en-US" sz="2600" dirty="0"/>
              <a:t>Cash						       123,750</a:t>
            </a:r>
          </a:p>
          <a:p>
            <a:pPr marL="0" indent="0">
              <a:lnSpc>
                <a:spcPct val="100000"/>
              </a:lnSpc>
              <a:spcBef>
                <a:spcPts val="1200"/>
              </a:spcBef>
              <a:buNone/>
            </a:pPr>
            <a:r>
              <a:rPr lang="en-US" sz="2600" dirty="0"/>
              <a:t>Service Charge Expense			1,250</a:t>
            </a:r>
            <a:r>
              <a:rPr lang="en-US" sz="2600" dirty="0">
                <a:solidFill>
                  <a:schemeClr val="accent2"/>
                </a:solidFill>
              </a:rPr>
              <a:t>*</a:t>
            </a:r>
          </a:p>
          <a:p>
            <a:pPr marL="0" indent="542925">
              <a:lnSpc>
                <a:spcPct val="100000"/>
              </a:lnSpc>
              <a:spcBef>
                <a:spcPts val="1200"/>
              </a:spcBef>
              <a:buNone/>
              <a:tabLst>
                <a:tab pos="542925" algn="l"/>
              </a:tabLst>
            </a:pPr>
            <a:r>
              <a:rPr lang="en-US" sz="2600" dirty="0"/>
              <a:t>Accounts Receivable					</a:t>
            </a:r>
            <a:r>
              <a:rPr lang="en-US" altLang="en-US" sz="2600" dirty="0">
                <a:cs typeface="Calibri" panose="020F0502020204030204" pitchFamily="34" charset="0"/>
              </a:rPr>
              <a:t>125,000</a:t>
            </a:r>
            <a:endParaRPr lang="en-US" sz="2600" dirty="0">
              <a:cs typeface="Calibri" panose="020F0502020204030204" pitchFamily="34" charset="0"/>
            </a:endParaRPr>
          </a:p>
          <a:p>
            <a:pPr marL="0" indent="0">
              <a:lnSpc>
                <a:spcPct val="100000"/>
              </a:lnSpc>
              <a:spcBef>
                <a:spcPts val="1200"/>
              </a:spcBef>
              <a:buNone/>
            </a:pPr>
            <a:r>
              <a:rPr lang="en-US" sz="2400" dirty="0">
                <a:solidFill>
                  <a:schemeClr val="accent2"/>
                </a:solidFill>
              </a:rPr>
              <a:t>*</a:t>
            </a:r>
            <a:r>
              <a:rPr lang="en-US" sz="2400" dirty="0"/>
              <a:t>(€125,000 × 1% = €1,250)</a:t>
            </a:r>
          </a:p>
        </p:txBody>
      </p:sp>
      <p:sp>
        <p:nvSpPr>
          <p:cNvPr id="13" name="Content Placeholder 5">
            <a:extLst>
              <a:ext uri="{FF2B5EF4-FFF2-40B4-BE49-F238E27FC236}">
                <a16:creationId xmlns:a16="http://schemas.microsoft.com/office/drawing/2014/main" id="{1B2FB59C-C04C-87FB-DE5A-8E6E6C08E44E}"/>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Tree>
    <p:extLst>
      <p:ext uri="{BB962C8B-B14F-4D97-AF65-F5344CB8AC3E}">
        <p14:creationId xmlns:p14="http://schemas.microsoft.com/office/powerpoint/2010/main" val="65351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258673"/>
            <a:ext cx="8115301" cy="2340654"/>
          </a:xfrm>
        </p:spPr>
        <p:txBody>
          <a:bodyPr>
            <a:noAutofit/>
          </a:bodyPr>
          <a:lstStyle/>
          <a:p>
            <a:r>
              <a:rPr lang="en-GB" dirty="0"/>
              <a:t>Learning Objective 3</a:t>
            </a:r>
            <a:br>
              <a:rPr lang="en-GB" dirty="0"/>
            </a:br>
            <a:r>
              <a:rPr lang="en-US" dirty="0"/>
              <a:t>Explain How Companies Recognize, Value, and Dispose of Notes Receivable.</a:t>
            </a:r>
            <a:endParaRPr lang="en-IN" dirty="0"/>
          </a:p>
        </p:txBody>
      </p:sp>
      <p:sp>
        <p:nvSpPr>
          <p:cNvPr id="4" name="Content Placeholder 5">
            <a:extLst>
              <a:ext uri="{FF2B5EF4-FFF2-40B4-BE49-F238E27FC236}">
                <a16:creationId xmlns:a16="http://schemas.microsoft.com/office/drawing/2014/main" id="{FFBB9CE0-F0E5-0DF4-66E6-37E56E06925F}"/>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233651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US" dirty="0"/>
              <a:t>Promissory Note</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a:xfrm>
            <a:off x="513862" y="1424065"/>
            <a:ext cx="8515838" cy="4961351"/>
          </a:xfrm>
        </p:spPr>
        <p:txBody>
          <a:bodyPr>
            <a:normAutofit lnSpcReduction="10000"/>
          </a:bodyPr>
          <a:lstStyle/>
          <a:p>
            <a:pPr marL="0" indent="0">
              <a:lnSpc>
                <a:spcPct val="110000"/>
              </a:lnSpc>
              <a:buNone/>
            </a:pPr>
            <a:r>
              <a:rPr lang="en-US" dirty="0"/>
              <a:t>Companies may grant credit in exchange for a promissory note. A </a:t>
            </a:r>
            <a:r>
              <a:rPr lang="en-US" b="1" dirty="0">
                <a:solidFill>
                  <a:schemeClr val="accent2"/>
                </a:solidFill>
              </a:rPr>
              <a:t>promissory note</a:t>
            </a:r>
            <a:r>
              <a:rPr lang="en-US" dirty="0"/>
              <a:t> is a written promise to pay a specified amount of money on demand or at a definite time. </a:t>
            </a:r>
          </a:p>
          <a:p>
            <a:pPr marL="0" indent="0">
              <a:lnSpc>
                <a:spcPct val="110000"/>
              </a:lnSpc>
              <a:buNone/>
            </a:pPr>
            <a:r>
              <a:rPr lang="en-US" dirty="0"/>
              <a:t>Promissory notes may be used </a:t>
            </a:r>
          </a:p>
          <a:p>
            <a:pPr marL="514350" indent="-514350">
              <a:lnSpc>
                <a:spcPct val="110000"/>
              </a:lnSpc>
              <a:buFont typeface="+mj-lt"/>
              <a:buAutoNum type="arabicPeriod"/>
            </a:pPr>
            <a:r>
              <a:rPr lang="en-US" dirty="0"/>
              <a:t>when individuals and companies lend or borrow money</a:t>
            </a:r>
          </a:p>
          <a:p>
            <a:pPr marL="514350" indent="-514350">
              <a:lnSpc>
                <a:spcPct val="110000"/>
              </a:lnSpc>
              <a:buFont typeface="+mj-lt"/>
              <a:buAutoNum type="arabicPeriod"/>
            </a:pPr>
            <a:r>
              <a:rPr lang="en-US" dirty="0"/>
              <a:t>when the amount of the transaction and credit period exceed normal limits </a:t>
            </a:r>
          </a:p>
          <a:p>
            <a:pPr marL="514350" indent="-514350">
              <a:lnSpc>
                <a:spcPct val="110000"/>
              </a:lnSpc>
              <a:buFont typeface="+mj-lt"/>
              <a:buAutoNum type="arabicPeriod"/>
            </a:pPr>
            <a:r>
              <a:rPr lang="en-US" dirty="0"/>
              <a:t>in settlement of accounts receivable.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582001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EF925-4972-6977-CD1F-342D70DA965F}"/>
              </a:ext>
            </a:extLst>
          </p:cNvPr>
          <p:cNvSpPr>
            <a:spLocks noGrp="1"/>
          </p:cNvSpPr>
          <p:nvPr>
            <p:ph type="title"/>
          </p:nvPr>
        </p:nvSpPr>
        <p:spPr/>
        <p:txBody>
          <a:bodyPr>
            <a:normAutofit/>
          </a:bodyPr>
          <a:lstStyle/>
          <a:p>
            <a:r>
              <a:rPr lang="en-US" dirty="0"/>
              <a:t>Advantages of National Credit Card</a:t>
            </a:r>
            <a:endParaRPr lang="en-IN" dirty="0"/>
          </a:p>
        </p:txBody>
      </p:sp>
      <p:pic>
        <p:nvPicPr>
          <p:cNvPr id="18" name="Picture Placeholder 5" descr="An illustration presents a set of four images representing advantages of credit cards to the retailer as follows: Issuer investigates credit of customer, with an image of a credit card issuer holding a magnifying glass, a customer carrying a bag of groceries, and a smiling retail manager. The second image is labeled as, Issuer maintains customer accounts, with an image of an employee working on a computer with an E Z Credit sign in the background. The third image is labeled as, Issuer undertakes collection process and absorbs any losses, illustrated with an image of a man collecting cash in his hands. The fourth image is labeled as, Retailer receives cash more quickly from credit card issuer, with an image of a man working on a computer and cash getting transferred from the computer to another man holding a tablet.">
            <a:extLst>
              <a:ext uri="{FF2B5EF4-FFF2-40B4-BE49-F238E27FC236}">
                <a16:creationId xmlns:a16="http://schemas.microsoft.com/office/drawing/2014/main" id="{B276866D-3520-E63A-4835-42EF40A7CE5E}"/>
              </a:ext>
            </a:extLst>
          </p:cNvPr>
          <p:cNvPicPr>
            <a:picLocks noGrp="1" noChangeAspect="1"/>
          </p:cNvPicPr>
          <p:nvPr>
            <p:ph type="pic" sz="quarter" idx="17"/>
          </p:nvPr>
        </p:nvPicPr>
        <p:blipFill rotWithShape="1">
          <a:blip r:embed="rId2"/>
          <a:srcRect l="41829" t="12767" r="40522" b="50032"/>
          <a:stretch/>
        </p:blipFill>
        <p:spPr>
          <a:xfrm>
            <a:off x="6291071" y="1481328"/>
            <a:ext cx="987553" cy="1728216"/>
          </a:xfrm>
          <a:prstGeom prst="rect">
            <a:avLst/>
          </a:prstGeom>
        </p:spPr>
      </p:pic>
      <p:sp>
        <p:nvSpPr>
          <p:cNvPr id="19" name="Content Placeholder 5">
            <a:extLst>
              <a:ext uri="{FF2B5EF4-FFF2-40B4-BE49-F238E27FC236}">
                <a16:creationId xmlns:a16="http://schemas.microsoft.com/office/drawing/2014/main" id="{DE83BA31-0755-6E07-616B-26F017E5CA06}"/>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pic>
        <p:nvPicPr>
          <p:cNvPr id="4" name="Picture Placeholder 5" descr="An illustration presents a set of four images representing advantages of credit cards to the retailer as follows: Issuer investigates credit of customer, with an image of a credit card issuer holding a magnifying glass, a customer carrying a bag of groceries, and a smiling retail manager. The second image is labeled as, Issuer maintains customer accounts, with an image of an employee working on a computer with an E Z Credit sign in the background. The third image is labeled as, Issuer undertakes collection process and absorbs any losses, illustrated with an image of a man collecting cash in his hands. The fourth image is labeled as, Retailer receives cash more quickly from credit card issuer, with an image of a man working on a computer and cash getting transferred from the computer to another man holding a tablet.">
            <a:extLst>
              <a:ext uri="{FF2B5EF4-FFF2-40B4-BE49-F238E27FC236}">
                <a16:creationId xmlns:a16="http://schemas.microsoft.com/office/drawing/2014/main" id="{D9A53766-D6C4-BAD5-674F-1CEC915BC937}"/>
              </a:ext>
            </a:extLst>
          </p:cNvPr>
          <p:cNvPicPr>
            <a:picLocks noChangeAspect="1"/>
          </p:cNvPicPr>
          <p:nvPr/>
        </p:nvPicPr>
        <p:blipFill rotWithShape="1">
          <a:blip r:embed="rId2"/>
          <a:srcRect l="23528" t="13553" r="56373" b="47475"/>
          <a:stretch/>
        </p:blipFill>
        <p:spPr>
          <a:xfrm>
            <a:off x="1444753" y="1481328"/>
            <a:ext cx="1124712" cy="1810513"/>
          </a:xfrm>
          <a:prstGeom prst="rect">
            <a:avLst/>
          </a:prstGeom>
        </p:spPr>
      </p:pic>
      <p:cxnSp>
        <p:nvCxnSpPr>
          <p:cNvPr id="6" name="Straight Arrow Connector 5">
            <a:extLst>
              <a:ext uri="{FF2B5EF4-FFF2-40B4-BE49-F238E27FC236}">
                <a16:creationId xmlns:a16="http://schemas.microsoft.com/office/drawing/2014/main" id="{142C0640-7F7A-CF74-9007-DCB76304C6F3}"/>
              </a:ext>
            </a:extLst>
          </p:cNvPr>
          <p:cNvCxnSpPr/>
          <p:nvPr/>
        </p:nvCxnSpPr>
        <p:spPr>
          <a:xfrm flipH="1">
            <a:off x="3008376" y="1965960"/>
            <a:ext cx="2980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AC01B39-3959-7781-D6A0-CE714A3C29E6}"/>
              </a:ext>
            </a:extLst>
          </p:cNvPr>
          <p:cNvSpPr txBox="1"/>
          <p:nvPr/>
        </p:nvSpPr>
        <p:spPr>
          <a:xfrm>
            <a:off x="3346704" y="1571445"/>
            <a:ext cx="2450592" cy="369332"/>
          </a:xfrm>
          <a:prstGeom prst="rect">
            <a:avLst/>
          </a:prstGeom>
          <a:noFill/>
        </p:spPr>
        <p:txBody>
          <a:bodyPr wrap="square" rtlCol="0">
            <a:spAutoFit/>
          </a:bodyPr>
          <a:lstStyle/>
          <a:p>
            <a:r>
              <a:rPr lang="en-US" dirty="0"/>
              <a:t>Sell products for 100</a:t>
            </a:r>
          </a:p>
        </p:txBody>
      </p:sp>
      <p:cxnSp>
        <p:nvCxnSpPr>
          <p:cNvPr id="24" name="Straight Arrow Connector 23">
            <a:extLst>
              <a:ext uri="{FF2B5EF4-FFF2-40B4-BE49-F238E27FC236}">
                <a16:creationId xmlns:a16="http://schemas.microsoft.com/office/drawing/2014/main" id="{F30D631C-B021-DAAE-0905-4FB53F39CB92}"/>
              </a:ext>
            </a:extLst>
          </p:cNvPr>
          <p:cNvCxnSpPr>
            <a:cxnSpLocks/>
          </p:cNvCxnSpPr>
          <p:nvPr/>
        </p:nvCxnSpPr>
        <p:spPr>
          <a:xfrm>
            <a:off x="3008376" y="2285470"/>
            <a:ext cx="2868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06CC7A7-1869-CC92-FE89-2BB2C8FA11DA}"/>
              </a:ext>
            </a:extLst>
          </p:cNvPr>
          <p:cNvSpPr/>
          <p:nvPr/>
        </p:nvSpPr>
        <p:spPr>
          <a:xfrm>
            <a:off x="5797296" y="1309567"/>
            <a:ext cx="2002536" cy="20534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DF0B5-853C-428A-8ABC-64D6EAA67284}"/>
              </a:ext>
            </a:extLst>
          </p:cNvPr>
          <p:cNvSpPr txBox="1"/>
          <p:nvPr/>
        </p:nvSpPr>
        <p:spPr>
          <a:xfrm>
            <a:off x="3163824" y="2336384"/>
            <a:ext cx="4636008" cy="369332"/>
          </a:xfrm>
          <a:prstGeom prst="rect">
            <a:avLst/>
          </a:prstGeom>
          <a:noFill/>
        </p:spPr>
        <p:txBody>
          <a:bodyPr wrap="square">
            <a:spAutoFit/>
          </a:bodyPr>
          <a:lstStyle/>
          <a:p>
            <a:r>
              <a:rPr lang="en-US" dirty="0"/>
              <a:t>account receivables due in 30 days</a:t>
            </a:r>
          </a:p>
        </p:txBody>
      </p:sp>
      <p:sp>
        <p:nvSpPr>
          <p:cNvPr id="17" name="TextBox 16">
            <a:extLst>
              <a:ext uri="{FF2B5EF4-FFF2-40B4-BE49-F238E27FC236}">
                <a16:creationId xmlns:a16="http://schemas.microsoft.com/office/drawing/2014/main" id="{001DA2E0-53F8-46B8-411B-37F42F1B3672}"/>
              </a:ext>
            </a:extLst>
          </p:cNvPr>
          <p:cNvSpPr txBox="1"/>
          <p:nvPr/>
        </p:nvSpPr>
        <p:spPr>
          <a:xfrm>
            <a:off x="550929" y="3468265"/>
            <a:ext cx="4622292" cy="369332"/>
          </a:xfrm>
          <a:prstGeom prst="rect">
            <a:avLst/>
          </a:prstGeom>
          <a:noFill/>
        </p:spPr>
        <p:txBody>
          <a:bodyPr wrap="square">
            <a:spAutoFit/>
          </a:bodyPr>
          <a:lstStyle/>
          <a:p>
            <a:r>
              <a:rPr lang="en-US" b="1" dirty="0">
                <a:solidFill>
                  <a:srgbClr val="FF0000"/>
                </a:solidFill>
              </a:rPr>
              <a:t>After 30 days</a:t>
            </a:r>
          </a:p>
        </p:txBody>
      </p:sp>
      <p:pic>
        <p:nvPicPr>
          <p:cNvPr id="20" name="Picture Placeholder 5" descr="An illustration presents a set of four images representing advantages of credit cards to the retailer as follows: Issuer investigates credit of customer, with an image of a credit card issuer holding a magnifying glass, a customer carrying a bag of groceries, and a smiling retail manager. The second image is labeled as, Issuer maintains customer accounts, with an image of an employee working on a computer with an E Z Credit sign in the background. The third image is labeled as, Issuer undertakes collection process and absorbs any losses, illustrated with an image of a man collecting cash in his hands. The fourth image is labeled as, Retailer receives cash more quickly from credit card issuer, with an image of a man working on a computer and cash getting transferred from the computer to another man holding a tablet.">
            <a:extLst>
              <a:ext uri="{FF2B5EF4-FFF2-40B4-BE49-F238E27FC236}">
                <a16:creationId xmlns:a16="http://schemas.microsoft.com/office/drawing/2014/main" id="{F392F7F9-71B5-7F7F-2458-333B83316377}"/>
              </a:ext>
            </a:extLst>
          </p:cNvPr>
          <p:cNvPicPr>
            <a:picLocks noChangeAspect="1"/>
          </p:cNvPicPr>
          <p:nvPr/>
        </p:nvPicPr>
        <p:blipFill rotWithShape="1">
          <a:blip r:embed="rId2"/>
          <a:srcRect l="23528" t="13553" r="56373" b="47475"/>
          <a:stretch/>
        </p:blipFill>
        <p:spPr>
          <a:xfrm>
            <a:off x="810769" y="4014021"/>
            <a:ext cx="1124712" cy="1810513"/>
          </a:xfrm>
          <a:prstGeom prst="rect">
            <a:avLst/>
          </a:prstGeom>
        </p:spPr>
      </p:pic>
      <p:sp>
        <p:nvSpPr>
          <p:cNvPr id="22" name="TextBox 21">
            <a:extLst>
              <a:ext uri="{FF2B5EF4-FFF2-40B4-BE49-F238E27FC236}">
                <a16:creationId xmlns:a16="http://schemas.microsoft.com/office/drawing/2014/main" id="{B4B0371D-9F01-AA52-5329-19E676F84385}"/>
              </a:ext>
            </a:extLst>
          </p:cNvPr>
          <p:cNvSpPr txBox="1"/>
          <p:nvPr/>
        </p:nvSpPr>
        <p:spPr>
          <a:xfrm>
            <a:off x="1863851" y="4340451"/>
            <a:ext cx="4622292" cy="381771"/>
          </a:xfrm>
          <a:prstGeom prst="rect">
            <a:avLst/>
          </a:prstGeom>
          <a:noFill/>
        </p:spPr>
        <p:txBody>
          <a:bodyPr wrap="square">
            <a:spAutoFit/>
          </a:bodyPr>
          <a:lstStyle/>
          <a:p>
            <a:pPr marL="0" indent="0">
              <a:lnSpc>
                <a:spcPct val="110000"/>
              </a:lnSpc>
              <a:buNone/>
            </a:pPr>
            <a:r>
              <a:rPr lang="en-US" dirty="0"/>
              <a:t>I don’t have money, can I pay you later?</a:t>
            </a:r>
          </a:p>
        </p:txBody>
      </p:sp>
      <p:pic>
        <p:nvPicPr>
          <p:cNvPr id="25" name="Picture Placeholder 5" descr="An illustration presents a set of four images representing advantages of credit cards to the retailer as follows: Issuer investigates credit of customer, with an image of a credit card issuer holding a magnifying glass, a customer carrying a bag of groceries, and a smiling retail manager. The second image is labeled as, Issuer maintains customer accounts, with an image of an employee working on a computer with an E Z Credit sign in the background. The third image is labeled as, Issuer undertakes collection process and absorbs any losses, illustrated with an image of a man collecting cash in his hands. The fourth image is labeled as, Retailer receives cash more quickly from credit card issuer, with an image of a man working on a computer and cash getting transferred from the computer to another man holding a tablet.">
            <a:extLst>
              <a:ext uri="{FF2B5EF4-FFF2-40B4-BE49-F238E27FC236}">
                <a16:creationId xmlns:a16="http://schemas.microsoft.com/office/drawing/2014/main" id="{A10EC221-5D12-E3D4-9868-A1AACBD3E092}"/>
              </a:ext>
            </a:extLst>
          </p:cNvPr>
          <p:cNvPicPr>
            <a:picLocks noChangeAspect="1"/>
          </p:cNvPicPr>
          <p:nvPr/>
        </p:nvPicPr>
        <p:blipFill rotWithShape="1">
          <a:blip r:embed="rId2"/>
          <a:srcRect l="41829" t="12767" r="40522" b="50032"/>
          <a:stretch/>
        </p:blipFill>
        <p:spPr>
          <a:xfrm>
            <a:off x="7278624" y="4699309"/>
            <a:ext cx="987553" cy="1728216"/>
          </a:xfrm>
          <a:prstGeom prst="rect">
            <a:avLst/>
          </a:prstGeom>
        </p:spPr>
      </p:pic>
      <p:sp>
        <p:nvSpPr>
          <p:cNvPr id="26" name="TextBox 25">
            <a:extLst>
              <a:ext uri="{FF2B5EF4-FFF2-40B4-BE49-F238E27FC236}">
                <a16:creationId xmlns:a16="http://schemas.microsoft.com/office/drawing/2014/main" id="{A6CE6BCA-B329-3289-1ED5-7BEE4A53595A}"/>
              </a:ext>
            </a:extLst>
          </p:cNvPr>
          <p:cNvSpPr txBox="1"/>
          <p:nvPr/>
        </p:nvSpPr>
        <p:spPr>
          <a:xfrm>
            <a:off x="4757166" y="5061089"/>
            <a:ext cx="2868930" cy="1295868"/>
          </a:xfrm>
          <a:prstGeom prst="rect">
            <a:avLst/>
          </a:prstGeom>
          <a:noFill/>
        </p:spPr>
        <p:txBody>
          <a:bodyPr wrap="square">
            <a:spAutoFit/>
          </a:bodyPr>
          <a:lstStyle/>
          <a:p>
            <a:pPr marL="0" indent="0">
              <a:lnSpc>
                <a:spcPct val="110000"/>
              </a:lnSpc>
              <a:buNone/>
            </a:pPr>
            <a:r>
              <a:rPr lang="en-US" dirty="0"/>
              <a:t>OK, I will grant you a promissory note, with face value 100 and interest rate 2%, and due in 1 year</a:t>
            </a:r>
          </a:p>
        </p:txBody>
      </p:sp>
    </p:spTree>
    <p:extLst>
      <p:ext uri="{BB962C8B-B14F-4D97-AF65-F5344CB8AC3E}">
        <p14:creationId xmlns:p14="http://schemas.microsoft.com/office/powerpoint/2010/main" val="832656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99E5F4-5794-8A0D-E034-1D929EA14213}"/>
              </a:ext>
            </a:extLst>
          </p:cNvPr>
          <p:cNvSpPr>
            <a:spLocks noGrp="1"/>
          </p:cNvSpPr>
          <p:nvPr>
            <p:ph type="title"/>
          </p:nvPr>
        </p:nvSpPr>
        <p:spPr/>
        <p:txBody>
          <a:bodyPr/>
          <a:lstStyle/>
          <a:p>
            <a:r>
              <a:rPr lang="en-IN" dirty="0"/>
              <a:t>Promissory Note Parties</a:t>
            </a:r>
          </a:p>
        </p:txBody>
      </p:sp>
      <p:sp>
        <p:nvSpPr>
          <p:cNvPr id="6" name="Content Placeholder 5">
            <a:extLst>
              <a:ext uri="{FF2B5EF4-FFF2-40B4-BE49-F238E27FC236}">
                <a16:creationId xmlns:a16="http://schemas.microsoft.com/office/drawing/2014/main" id="{4850169C-F947-7420-D15C-9FE6A7F15805}"/>
              </a:ext>
            </a:extLst>
          </p:cNvPr>
          <p:cNvSpPr>
            <a:spLocks noGrp="1"/>
          </p:cNvSpPr>
          <p:nvPr>
            <p:ph sz="quarter" idx="12"/>
          </p:nvPr>
        </p:nvSpPr>
        <p:spPr>
          <a:xfrm>
            <a:off x="619124" y="1195267"/>
            <a:ext cx="8115301" cy="1564586"/>
          </a:xfrm>
        </p:spPr>
        <p:txBody>
          <a:bodyPr>
            <a:normAutofit/>
          </a:bodyPr>
          <a:lstStyle/>
          <a:p>
            <a:pPr marL="0" indent="0">
              <a:lnSpc>
                <a:spcPct val="160000"/>
              </a:lnSpc>
              <a:buNone/>
            </a:pPr>
            <a:r>
              <a:rPr lang="en-US" sz="2600" dirty="0"/>
              <a:t>To the </a:t>
            </a:r>
            <a:r>
              <a:rPr lang="en-US" sz="2600" b="1" dirty="0">
                <a:solidFill>
                  <a:schemeClr val="accent2"/>
                </a:solidFill>
              </a:rPr>
              <a:t>payee</a:t>
            </a:r>
            <a:r>
              <a:rPr lang="en-US" sz="2600" dirty="0"/>
              <a:t>, the promissory note is a </a:t>
            </a:r>
            <a:r>
              <a:rPr lang="en-US" sz="2600" b="1" dirty="0"/>
              <a:t>note receivable.</a:t>
            </a:r>
          </a:p>
          <a:p>
            <a:pPr marL="0" indent="0">
              <a:lnSpc>
                <a:spcPct val="160000"/>
              </a:lnSpc>
              <a:buNone/>
            </a:pPr>
            <a:r>
              <a:rPr lang="en-US" sz="2600" dirty="0"/>
              <a:t>To the </a:t>
            </a:r>
            <a:r>
              <a:rPr lang="en-US" sz="2600" b="1" dirty="0">
                <a:solidFill>
                  <a:schemeClr val="accent2"/>
                </a:solidFill>
              </a:rPr>
              <a:t>maker</a:t>
            </a:r>
            <a:r>
              <a:rPr lang="en-US" sz="2600" dirty="0"/>
              <a:t>, the promissory note is a </a:t>
            </a:r>
            <a:r>
              <a:rPr lang="en-US" sz="2600" b="1" dirty="0"/>
              <a:t>note payable.</a:t>
            </a:r>
          </a:p>
        </p:txBody>
      </p:sp>
      <p:pic>
        <p:nvPicPr>
          <p:cNvPr id="4" name="Picture Placeholder 3" descr="An image of a promissory note, with content as follows. The upper-left corner shows the face value amount, Euro 1,000, and the upper-right corner shows the location and date of the note, London, England, May 1, 2025. The date due is on the left, and displays 2 months. This is followed by the text, We promise to pay to the order of Wilma Limited, the payee, in the amount of One Thousand and no slash 100 pounds for value received with annual interest at 12%. The note is signed by the maker, the treasurer of Calhoun pic, Philis Miller.">
            <a:extLst>
              <a:ext uri="{FF2B5EF4-FFF2-40B4-BE49-F238E27FC236}">
                <a16:creationId xmlns:a16="http://schemas.microsoft.com/office/drawing/2014/main" id="{6C95DC06-CF4A-6077-99F0-4A70A76FB9C2}"/>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1350818" y="2657604"/>
            <a:ext cx="6442365" cy="3142211"/>
          </a:xfrm>
          <a:prstGeom prst="rect">
            <a:avLst/>
          </a:prstGeom>
        </p:spPr>
      </p:pic>
      <p:sp>
        <p:nvSpPr>
          <p:cNvPr id="9" name="Content Placeholder 8">
            <a:extLst>
              <a:ext uri="{FF2B5EF4-FFF2-40B4-BE49-F238E27FC236}">
                <a16:creationId xmlns:a16="http://schemas.microsoft.com/office/drawing/2014/main" id="{80CB2251-A352-4D37-0C3C-2A1952CA0C55}"/>
              </a:ext>
            </a:extLst>
          </p:cNvPr>
          <p:cNvSpPr>
            <a:spLocks noGrp="1"/>
          </p:cNvSpPr>
          <p:nvPr>
            <p:ph sz="quarter" idx="18"/>
          </p:nvPr>
        </p:nvSpPr>
        <p:spPr>
          <a:xfrm>
            <a:off x="1350818" y="5881897"/>
            <a:ext cx="4385215" cy="399682"/>
          </a:xfrm>
        </p:spPr>
        <p:txBody>
          <a:bodyPr>
            <a:normAutofit/>
          </a:bodyPr>
          <a:lstStyle/>
          <a:p>
            <a:pPr marL="0" indent="0">
              <a:buNone/>
            </a:pPr>
            <a:r>
              <a:rPr lang="en-CA" sz="2000" b="1" dirty="0"/>
              <a:t>Illustration 8.12: </a:t>
            </a:r>
            <a:r>
              <a:rPr lang="en-CA" sz="2000" dirty="0"/>
              <a:t>Promissory note </a:t>
            </a:r>
          </a:p>
        </p:txBody>
      </p:sp>
      <p:sp>
        <p:nvSpPr>
          <p:cNvPr id="14" name="Content Placeholder 5">
            <a:extLst>
              <a:ext uri="{FF2B5EF4-FFF2-40B4-BE49-F238E27FC236}">
                <a16:creationId xmlns:a16="http://schemas.microsoft.com/office/drawing/2014/main" id="{C2211DAA-789D-4CF0-7330-34E5874D02DA}"/>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340057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Determining the Maturity Date</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rmAutofit/>
          </a:bodyPr>
          <a:lstStyle/>
          <a:p>
            <a:pPr marL="0" indent="0">
              <a:buNone/>
            </a:pPr>
            <a:r>
              <a:rPr lang="en-US" b="1" dirty="0"/>
              <a:t>Maturity date </a:t>
            </a:r>
            <a:r>
              <a:rPr lang="en-US" dirty="0"/>
              <a:t>of a promissory note may be stated in one of three ways:</a:t>
            </a:r>
          </a:p>
          <a:p>
            <a:pPr marL="720725" indent="-366713">
              <a:buFont typeface="+mj-lt"/>
              <a:buAutoNum type="arabicPeriod"/>
              <a:tabLst>
                <a:tab pos="354013" algn="l"/>
              </a:tabLst>
            </a:pPr>
            <a:r>
              <a:rPr lang="en-US" dirty="0"/>
              <a:t>On demand.</a:t>
            </a:r>
          </a:p>
          <a:p>
            <a:pPr marL="720725" indent="-366713">
              <a:buFont typeface="+mj-lt"/>
              <a:buAutoNum type="arabicPeriod"/>
              <a:tabLst>
                <a:tab pos="354013" algn="l"/>
              </a:tabLst>
            </a:pPr>
            <a:r>
              <a:rPr lang="en-US" dirty="0"/>
              <a:t>On a stated date.</a:t>
            </a:r>
          </a:p>
          <a:p>
            <a:pPr marL="720725" indent="-366713">
              <a:buFont typeface="+mj-lt"/>
              <a:buAutoNum type="arabicPeriod"/>
              <a:tabLst>
                <a:tab pos="354013" algn="l"/>
              </a:tabLst>
            </a:pPr>
            <a:r>
              <a:rPr lang="en-US" dirty="0"/>
              <a:t>At the end of a stated period of time.</a:t>
            </a:r>
          </a:p>
          <a:p>
            <a:pPr marL="0" indent="0">
              <a:buNone/>
            </a:pPr>
            <a:r>
              <a:rPr lang="en-US" b="1" dirty="0"/>
              <a:t>Note terms </a:t>
            </a:r>
            <a:r>
              <a:rPr lang="en-US" dirty="0"/>
              <a:t>are expressed in:</a:t>
            </a:r>
          </a:p>
          <a:p>
            <a:pPr marL="720725" indent="-366713"/>
            <a:r>
              <a:rPr lang="en-US" dirty="0"/>
              <a:t>Months</a:t>
            </a:r>
          </a:p>
          <a:p>
            <a:pPr marL="720725" indent="-366713"/>
            <a:r>
              <a:rPr lang="en-US" dirty="0"/>
              <a:t>Days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495308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99E5F4-5794-8A0D-E034-1D929EA14213}"/>
              </a:ext>
            </a:extLst>
          </p:cNvPr>
          <p:cNvSpPr>
            <a:spLocks noGrp="1"/>
          </p:cNvSpPr>
          <p:nvPr>
            <p:ph type="title"/>
          </p:nvPr>
        </p:nvSpPr>
        <p:spPr/>
        <p:txBody>
          <a:bodyPr/>
          <a:lstStyle/>
          <a:p>
            <a:r>
              <a:rPr lang="en-US" dirty="0"/>
              <a:t>Three Ways of Stating Maturity Date</a:t>
            </a:r>
            <a:endParaRPr lang="en-IN" dirty="0"/>
          </a:p>
        </p:txBody>
      </p:sp>
      <p:pic>
        <p:nvPicPr>
          <p:cNvPr id="10" name="Picture Placeholder 9" descr="An illustration of a set of three images representing three different ways to state the maturity date of different notes for Wilma Company. The ‘On demand’ illustration shows a woman exclaiming, &quot;On demand, I promise to pay ellipsis&quot;. The ‘On a stated date’ illustration shows a woman exclaiming, &quot;On July 23, 2025, I promise to pay ellipsis&quot;. The ‘At the end of a stated period of time’ illustration shows a woman exclaiming, &quot;One year from now, I promise to pay ellipsis&quot;. The ‘On a stated date’ illustration shows a woman exclaiming, On July 23, 2025, I promise to pay ellipsis”. ">
            <a:extLst>
              <a:ext uri="{FF2B5EF4-FFF2-40B4-BE49-F238E27FC236}">
                <a16:creationId xmlns:a16="http://schemas.microsoft.com/office/drawing/2014/main" id="{B30062AA-782E-FEB1-1161-2100D04B0597}"/>
              </a:ext>
            </a:extLst>
          </p:cNvPr>
          <p:cNvPicPr>
            <a:picLocks noGrp="1" noChangeAspect="1"/>
          </p:cNvPicPr>
          <p:nvPr>
            <p:ph type="pic" sz="quarter" idx="17"/>
          </p:nvPr>
        </p:nvPicPr>
        <p:blipFill rotWithShape="1">
          <a:blip r:embed="rId2"/>
          <a:stretch/>
        </p:blipFill>
        <p:spPr>
          <a:xfrm>
            <a:off x="767258" y="1390755"/>
            <a:ext cx="7465178" cy="4356131"/>
          </a:xfrm>
          <a:prstGeom prst="rect">
            <a:avLst/>
          </a:prstGeom>
        </p:spPr>
      </p:pic>
      <p:sp>
        <p:nvSpPr>
          <p:cNvPr id="9" name="Content Placeholder 8">
            <a:extLst>
              <a:ext uri="{FF2B5EF4-FFF2-40B4-BE49-F238E27FC236}">
                <a16:creationId xmlns:a16="http://schemas.microsoft.com/office/drawing/2014/main" id="{80CB2251-A352-4D37-0C3C-2A1952CA0C55}"/>
              </a:ext>
            </a:extLst>
          </p:cNvPr>
          <p:cNvSpPr>
            <a:spLocks noGrp="1"/>
          </p:cNvSpPr>
          <p:nvPr>
            <p:ph sz="quarter" idx="18"/>
          </p:nvPr>
        </p:nvSpPr>
        <p:spPr>
          <a:xfrm>
            <a:off x="767258" y="5812496"/>
            <a:ext cx="6786525" cy="487582"/>
          </a:xfrm>
        </p:spPr>
        <p:txBody>
          <a:bodyPr>
            <a:normAutofit/>
          </a:bodyPr>
          <a:lstStyle/>
          <a:p>
            <a:pPr marL="0" indent="0">
              <a:buNone/>
            </a:pPr>
            <a:r>
              <a:rPr lang="en-US" sz="2000" b="1" dirty="0"/>
              <a:t>Illustration 8.13: </a:t>
            </a:r>
            <a:r>
              <a:rPr lang="en-US" sz="2000" dirty="0"/>
              <a:t>Maturity date of different notes</a:t>
            </a:r>
          </a:p>
        </p:txBody>
      </p:sp>
      <p:sp>
        <p:nvSpPr>
          <p:cNvPr id="14" name="Content Placeholder 5">
            <a:extLst>
              <a:ext uri="{FF2B5EF4-FFF2-40B4-BE49-F238E27FC236}">
                <a16:creationId xmlns:a16="http://schemas.microsoft.com/office/drawing/2014/main" id="{70029E53-56EC-B78C-9A54-FD36D6AAA03E}"/>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936796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6D577-F86F-C314-A8E1-DE649684CDD8}"/>
              </a:ext>
            </a:extLst>
          </p:cNvPr>
          <p:cNvSpPr>
            <a:spLocks noGrp="1"/>
          </p:cNvSpPr>
          <p:nvPr>
            <p:ph type="title"/>
          </p:nvPr>
        </p:nvSpPr>
        <p:spPr/>
        <p:txBody>
          <a:bodyPr/>
          <a:lstStyle/>
          <a:p>
            <a:r>
              <a:rPr lang="en-IN" dirty="0"/>
              <a:t>Computing Interest</a:t>
            </a:r>
          </a:p>
        </p:txBody>
      </p:sp>
      <p:graphicFrame>
        <p:nvGraphicFramePr>
          <p:cNvPr id="22" name="Table 22">
            <a:extLst>
              <a:ext uri="{FF2B5EF4-FFF2-40B4-BE49-F238E27FC236}">
                <a16:creationId xmlns:a16="http://schemas.microsoft.com/office/drawing/2014/main" id="{780E1388-8D38-1AEB-572E-13C2413C10E2}"/>
              </a:ext>
            </a:extLst>
          </p:cNvPr>
          <p:cNvGraphicFramePr>
            <a:graphicFrameLocks noGrp="1"/>
          </p:cNvGraphicFramePr>
          <p:nvPr>
            <p:ph type="tbl" sz="quarter" idx="19"/>
            <p:extLst>
              <p:ext uri="{D42A27DB-BD31-4B8C-83A1-F6EECF244321}">
                <p14:modId xmlns:p14="http://schemas.microsoft.com/office/powerpoint/2010/main" val="4142522737"/>
              </p:ext>
            </p:extLst>
          </p:nvPr>
        </p:nvGraphicFramePr>
        <p:xfrm>
          <a:off x="932077" y="1404817"/>
          <a:ext cx="7278672" cy="1224083"/>
        </p:xfrm>
        <a:graphic>
          <a:graphicData uri="http://schemas.openxmlformats.org/drawingml/2006/table">
            <a:tbl>
              <a:tblPr firstRow="1" bandRow="1">
                <a:tableStyleId>{2D5ABB26-0587-4C30-8999-92F81FD0307C}</a:tableStyleId>
              </a:tblPr>
              <a:tblGrid>
                <a:gridCol w="1630977">
                  <a:extLst>
                    <a:ext uri="{9D8B030D-6E8A-4147-A177-3AD203B41FA5}">
                      <a16:colId xmlns:a16="http://schemas.microsoft.com/office/drawing/2014/main" val="3757623158"/>
                    </a:ext>
                  </a:extLst>
                </a:gridCol>
                <a:gridCol w="457752">
                  <a:extLst>
                    <a:ext uri="{9D8B030D-6E8A-4147-A177-3AD203B41FA5}">
                      <a16:colId xmlns:a16="http://schemas.microsoft.com/office/drawing/2014/main" val="2886111417"/>
                    </a:ext>
                  </a:extLst>
                </a:gridCol>
                <a:gridCol w="1424813">
                  <a:extLst>
                    <a:ext uri="{9D8B030D-6E8A-4147-A177-3AD203B41FA5}">
                      <a16:colId xmlns:a16="http://schemas.microsoft.com/office/drawing/2014/main" val="3811073839"/>
                    </a:ext>
                  </a:extLst>
                </a:gridCol>
                <a:gridCol w="457752">
                  <a:extLst>
                    <a:ext uri="{9D8B030D-6E8A-4147-A177-3AD203B41FA5}">
                      <a16:colId xmlns:a16="http://schemas.microsoft.com/office/drawing/2014/main" val="3591181382"/>
                    </a:ext>
                  </a:extLst>
                </a:gridCol>
                <a:gridCol w="1424813">
                  <a:extLst>
                    <a:ext uri="{9D8B030D-6E8A-4147-A177-3AD203B41FA5}">
                      <a16:colId xmlns:a16="http://schemas.microsoft.com/office/drawing/2014/main" val="3639840503"/>
                    </a:ext>
                  </a:extLst>
                </a:gridCol>
                <a:gridCol w="457752">
                  <a:extLst>
                    <a:ext uri="{9D8B030D-6E8A-4147-A177-3AD203B41FA5}">
                      <a16:colId xmlns:a16="http://schemas.microsoft.com/office/drawing/2014/main" val="2558116794"/>
                    </a:ext>
                  </a:extLst>
                </a:gridCol>
                <a:gridCol w="1424813">
                  <a:extLst>
                    <a:ext uri="{9D8B030D-6E8A-4147-A177-3AD203B41FA5}">
                      <a16:colId xmlns:a16="http://schemas.microsoft.com/office/drawing/2014/main" val="3389187374"/>
                    </a:ext>
                  </a:extLst>
                </a:gridCol>
              </a:tblGrid>
              <a:tr h="1224083">
                <a:tc>
                  <a:txBody>
                    <a:bodyPr/>
                    <a:lstStyle/>
                    <a:p>
                      <a:pPr algn="ctr"/>
                      <a:r>
                        <a:rPr lang="en-IN" sz="1800" b="1" dirty="0"/>
                        <a:t>Face value of Note</a:t>
                      </a:r>
                    </a:p>
                  </a:txBody>
                  <a:tcPr anchor="ctr"/>
                </a:tc>
                <a:tc>
                  <a:txBody>
                    <a:bodyPr/>
                    <a:lstStyle/>
                    <a:p>
                      <a:pPr algn="ctr"/>
                      <a:r>
                        <a:rPr lang="en-IN" sz="1800" b="1" dirty="0"/>
                        <a:t>×</a:t>
                      </a:r>
                    </a:p>
                  </a:txBody>
                  <a:tcPr anchor="ctr"/>
                </a:tc>
                <a:tc>
                  <a:txBody>
                    <a:bodyPr/>
                    <a:lstStyle/>
                    <a:p>
                      <a:pPr algn="ctr"/>
                      <a:r>
                        <a:rPr lang="en-IN" sz="1800" b="1" dirty="0"/>
                        <a:t>Annual Interest Rate</a:t>
                      </a:r>
                    </a:p>
                  </a:txBody>
                  <a:tcPr anchor="ctr"/>
                </a:tc>
                <a:tc>
                  <a:txBody>
                    <a:bodyPr/>
                    <a:lstStyle/>
                    <a:p>
                      <a:pPr algn="ctr"/>
                      <a:r>
                        <a:rPr lang="en-IN" sz="1800" b="1" dirty="0"/>
                        <a:t>×</a:t>
                      </a:r>
                    </a:p>
                  </a:txBody>
                  <a:tcPr anchor="ctr"/>
                </a:tc>
                <a:tc>
                  <a:txBody>
                    <a:bodyPr/>
                    <a:lstStyle/>
                    <a:p>
                      <a:pPr algn="ctr"/>
                      <a:r>
                        <a:rPr lang="en-IN" sz="1800" b="1" dirty="0"/>
                        <a:t>Time in Terms of One year</a:t>
                      </a:r>
                    </a:p>
                  </a:txBody>
                  <a:tcPr anchor="ctr"/>
                </a:tc>
                <a:tc>
                  <a:txBody>
                    <a:bodyPr/>
                    <a:lstStyle/>
                    <a:p>
                      <a:pPr algn="ctr"/>
                      <a:r>
                        <a:rPr lang="en-IN" sz="1800" b="1" dirty="0"/>
                        <a:t>=</a:t>
                      </a:r>
                    </a:p>
                  </a:txBody>
                  <a:tcPr anchor="ctr"/>
                </a:tc>
                <a:tc>
                  <a:txBody>
                    <a:bodyPr/>
                    <a:lstStyle/>
                    <a:p>
                      <a:pPr algn="ctr"/>
                      <a:r>
                        <a:rPr lang="en-IN" sz="1800" b="1" dirty="0">
                          <a:solidFill>
                            <a:schemeClr val="accent2"/>
                          </a:solidFill>
                        </a:rPr>
                        <a:t>Interest</a:t>
                      </a:r>
                    </a:p>
                  </a:txBody>
                  <a:tcPr anchor="ctr"/>
                </a:tc>
                <a:extLst>
                  <a:ext uri="{0D108BD9-81ED-4DB2-BD59-A6C34878D82A}">
                    <a16:rowId xmlns:a16="http://schemas.microsoft.com/office/drawing/2014/main" val="3097927257"/>
                  </a:ext>
                </a:extLst>
              </a:tr>
            </a:tbl>
          </a:graphicData>
        </a:graphic>
      </p:graphicFrame>
      <p:sp>
        <p:nvSpPr>
          <p:cNvPr id="3" name="Content Placeholder 2">
            <a:extLst>
              <a:ext uri="{FF2B5EF4-FFF2-40B4-BE49-F238E27FC236}">
                <a16:creationId xmlns:a16="http://schemas.microsoft.com/office/drawing/2014/main" id="{D5415CF5-1A70-5BB9-0954-BEC186DEF81D}"/>
              </a:ext>
            </a:extLst>
          </p:cNvPr>
          <p:cNvSpPr>
            <a:spLocks noGrp="1"/>
          </p:cNvSpPr>
          <p:nvPr>
            <p:ph sz="quarter" idx="12"/>
          </p:nvPr>
        </p:nvSpPr>
        <p:spPr>
          <a:xfrm>
            <a:off x="513862" y="2674945"/>
            <a:ext cx="8115301" cy="1311197"/>
          </a:xfrm>
        </p:spPr>
        <p:txBody>
          <a:bodyPr>
            <a:normAutofit/>
          </a:bodyPr>
          <a:lstStyle/>
          <a:p>
            <a:pPr marL="0" indent="0">
              <a:buNone/>
            </a:pPr>
            <a:r>
              <a:rPr lang="en-CA" sz="2000" b="1" dirty="0"/>
              <a:t>Illustration 8.15: </a:t>
            </a:r>
            <a:r>
              <a:rPr lang="en-CA" sz="2000" dirty="0"/>
              <a:t>Formula for computing interest</a:t>
            </a:r>
          </a:p>
          <a:p>
            <a:pPr marL="0" indent="0">
              <a:buNone/>
            </a:pPr>
            <a:r>
              <a:rPr lang="en-US" sz="2400" b="1" dirty="0"/>
              <a:t>When counting days</a:t>
            </a:r>
            <a:r>
              <a:rPr lang="en-US" sz="2400" dirty="0"/>
              <a:t>, omit date note is issued, but </a:t>
            </a:r>
            <a:r>
              <a:rPr lang="en-US" sz="2400" b="1" dirty="0"/>
              <a:t>include</a:t>
            </a:r>
            <a:r>
              <a:rPr lang="en-US" sz="2400" dirty="0"/>
              <a:t> due date</a:t>
            </a:r>
          </a:p>
        </p:txBody>
      </p:sp>
      <p:graphicFrame>
        <p:nvGraphicFramePr>
          <p:cNvPr id="4" name="Table 3">
            <a:extLst>
              <a:ext uri="{FF2B5EF4-FFF2-40B4-BE49-F238E27FC236}">
                <a16:creationId xmlns:a16="http://schemas.microsoft.com/office/drawing/2014/main" id="{3FB0BD21-2058-D746-0812-BCEBD07EF91D}"/>
              </a:ext>
            </a:extLst>
          </p:cNvPr>
          <p:cNvGraphicFramePr>
            <a:graphicFrameLocks noGrp="1"/>
          </p:cNvGraphicFramePr>
          <p:nvPr>
            <p:extLst>
              <p:ext uri="{D42A27DB-BD31-4B8C-83A1-F6EECF244321}">
                <p14:modId xmlns:p14="http://schemas.microsoft.com/office/powerpoint/2010/main" val="1793845903"/>
              </p:ext>
            </p:extLst>
          </p:nvPr>
        </p:nvGraphicFramePr>
        <p:xfrm>
          <a:off x="429734" y="3894782"/>
          <a:ext cx="8302211" cy="375332"/>
        </p:xfrm>
        <a:graphic>
          <a:graphicData uri="http://schemas.openxmlformats.org/drawingml/2006/table">
            <a:tbl>
              <a:tblPr firstRow="1" bandRow="1">
                <a:tableStyleId>{5C22544A-7EE6-4342-B048-85BDC9FD1C3A}</a:tableStyleId>
              </a:tblPr>
              <a:tblGrid>
                <a:gridCol w="2982736">
                  <a:extLst>
                    <a:ext uri="{9D8B030D-6E8A-4147-A177-3AD203B41FA5}">
                      <a16:colId xmlns:a16="http://schemas.microsoft.com/office/drawing/2014/main" val="3738578635"/>
                    </a:ext>
                  </a:extLst>
                </a:gridCol>
                <a:gridCol w="437276">
                  <a:extLst>
                    <a:ext uri="{9D8B030D-6E8A-4147-A177-3AD203B41FA5}">
                      <a16:colId xmlns:a16="http://schemas.microsoft.com/office/drawing/2014/main" val="3276845221"/>
                    </a:ext>
                  </a:extLst>
                </a:gridCol>
                <a:gridCol w="4882199">
                  <a:extLst>
                    <a:ext uri="{9D8B030D-6E8A-4147-A177-3AD203B41FA5}">
                      <a16:colId xmlns:a16="http://schemas.microsoft.com/office/drawing/2014/main" val="3373377771"/>
                    </a:ext>
                  </a:extLst>
                </a:gridCol>
              </a:tblGrid>
              <a:tr h="375332">
                <a:tc>
                  <a:txBody>
                    <a:bodyPr/>
                    <a:lstStyle/>
                    <a:p>
                      <a:pPr algn="ctr" fontAlgn="b"/>
                      <a:r>
                        <a:rPr lang="en-US" sz="1800" b="1" i="0" u="none" strike="noStrike" dirty="0">
                          <a:solidFill>
                            <a:srgbClr val="000000"/>
                          </a:solidFill>
                          <a:effectLst/>
                          <a:latin typeface="Calibri" panose="020F0502020204030204" pitchFamily="34" charset="0"/>
                        </a:rPr>
                        <a:t>Terms of Note</a:t>
                      </a:r>
                    </a:p>
                  </a:txBody>
                  <a:tcPr marL="4233" marR="4233" marT="3848" marB="0" anchor="b">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4233" marR="4233" marT="75570" marB="22671" anchor="b">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b="1" i="0" u="none" strike="noStrike" dirty="0">
                          <a:solidFill>
                            <a:srgbClr val="000000"/>
                          </a:solidFill>
                          <a:effectLst/>
                          <a:latin typeface="Calibri" panose="020F0502020204030204" pitchFamily="34" charset="0"/>
                        </a:rPr>
                        <a:t>Interest Computation</a:t>
                      </a:r>
                    </a:p>
                  </a:txBody>
                  <a:tcPr marL="4233" marR="4233" marT="3848" marB="0" anchor="b">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extLst>
                  <a:ext uri="{0D108BD9-81ED-4DB2-BD59-A6C34878D82A}">
                    <a16:rowId xmlns:a16="http://schemas.microsoft.com/office/drawing/2014/main" val="2963799870"/>
                  </a:ext>
                </a:extLst>
              </a:tr>
            </a:tbl>
          </a:graphicData>
        </a:graphic>
      </p:graphicFrame>
      <p:graphicFrame>
        <p:nvGraphicFramePr>
          <p:cNvPr id="16" name="Picture Placeholder 15">
            <a:extLst>
              <a:ext uri="{FF2B5EF4-FFF2-40B4-BE49-F238E27FC236}">
                <a16:creationId xmlns:a16="http://schemas.microsoft.com/office/drawing/2014/main" id="{525A7717-7126-7822-6223-DA4037A906AE}"/>
              </a:ext>
            </a:extLst>
          </p:cNvPr>
          <p:cNvGraphicFramePr>
            <a:graphicFrameLocks noGrp="1"/>
          </p:cNvGraphicFramePr>
          <p:nvPr>
            <p:ph type="pic" sz="quarter" idx="22"/>
            <p:extLst>
              <p:ext uri="{D42A27DB-BD31-4B8C-83A1-F6EECF244321}">
                <p14:modId xmlns:p14="http://schemas.microsoft.com/office/powerpoint/2010/main" val="3911432800"/>
              </p:ext>
            </p:extLst>
          </p:nvPr>
        </p:nvGraphicFramePr>
        <p:xfrm>
          <a:off x="430322" y="4260503"/>
          <a:ext cx="8302211" cy="1425758"/>
        </p:xfrm>
        <a:graphic>
          <a:graphicData uri="http://schemas.openxmlformats.org/drawingml/2006/table">
            <a:tbl>
              <a:tblPr firstRow="1" bandRow="1">
                <a:tableStyleId>{5C22544A-7EE6-4342-B048-85BDC9FD1C3A}</a:tableStyleId>
              </a:tblPr>
              <a:tblGrid>
                <a:gridCol w="1078448">
                  <a:extLst>
                    <a:ext uri="{9D8B030D-6E8A-4147-A177-3AD203B41FA5}">
                      <a16:colId xmlns:a16="http://schemas.microsoft.com/office/drawing/2014/main" val="20000"/>
                    </a:ext>
                  </a:extLst>
                </a:gridCol>
                <a:gridCol w="731498">
                  <a:extLst>
                    <a:ext uri="{9D8B030D-6E8A-4147-A177-3AD203B41FA5}">
                      <a16:colId xmlns:a16="http://schemas.microsoft.com/office/drawing/2014/main" val="20001"/>
                    </a:ext>
                  </a:extLst>
                </a:gridCol>
                <a:gridCol w="1172790">
                  <a:extLst>
                    <a:ext uri="{9D8B030D-6E8A-4147-A177-3AD203B41FA5}">
                      <a16:colId xmlns:a16="http://schemas.microsoft.com/office/drawing/2014/main" val="20002"/>
                    </a:ext>
                  </a:extLst>
                </a:gridCol>
                <a:gridCol w="437276">
                  <a:extLst>
                    <a:ext uri="{9D8B030D-6E8A-4147-A177-3AD203B41FA5}">
                      <a16:colId xmlns:a16="http://schemas.microsoft.com/office/drawing/2014/main" val="20003"/>
                    </a:ext>
                  </a:extLst>
                </a:gridCol>
                <a:gridCol w="977696">
                  <a:extLst>
                    <a:ext uri="{9D8B030D-6E8A-4147-A177-3AD203B41FA5}">
                      <a16:colId xmlns:a16="http://schemas.microsoft.com/office/drawing/2014/main" val="20004"/>
                    </a:ext>
                  </a:extLst>
                </a:gridCol>
                <a:gridCol w="322015">
                  <a:extLst>
                    <a:ext uri="{9D8B030D-6E8A-4147-A177-3AD203B41FA5}">
                      <a16:colId xmlns:a16="http://schemas.microsoft.com/office/drawing/2014/main" val="20005"/>
                    </a:ext>
                  </a:extLst>
                </a:gridCol>
                <a:gridCol w="658238">
                  <a:extLst>
                    <a:ext uri="{9D8B030D-6E8A-4147-A177-3AD203B41FA5}">
                      <a16:colId xmlns:a16="http://schemas.microsoft.com/office/drawing/2014/main" val="20006"/>
                    </a:ext>
                  </a:extLst>
                </a:gridCol>
                <a:gridCol w="322015">
                  <a:extLst>
                    <a:ext uri="{9D8B030D-6E8A-4147-A177-3AD203B41FA5}">
                      <a16:colId xmlns:a16="http://schemas.microsoft.com/office/drawing/2014/main" val="20007"/>
                    </a:ext>
                  </a:extLst>
                </a:gridCol>
                <a:gridCol w="1056343">
                  <a:extLst>
                    <a:ext uri="{9D8B030D-6E8A-4147-A177-3AD203B41FA5}">
                      <a16:colId xmlns:a16="http://schemas.microsoft.com/office/drawing/2014/main" val="20008"/>
                    </a:ext>
                  </a:extLst>
                </a:gridCol>
                <a:gridCol w="322015">
                  <a:extLst>
                    <a:ext uri="{9D8B030D-6E8A-4147-A177-3AD203B41FA5}">
                      <a16:colId xmlns:a16="http://schemas.microsoft.com/office/drawing/2014/main" val="20009"/>
                    </a:ext>
                  </a:extLst>
                </a:gridCol>
                <a:gridCol w="1223877">
                  <a:extLst>
                    <a:ext uri="{9D8B030D-6E8A-4147-A177-3AD203B41FA5}">
                      <a16:colId xmlns:a16="http://schemas.microsoft.com/office/drawing/2014/main" val="20010"/>
                    </a:ext>
                  </a:extLst>
                </a:gridCol>
              </a:tblGrid>
              <a:tr h="322433">
                <a:tc>
                  <a:txBody>
                    <a:bodyPr/>
                    <a:lstStyle/>
                    <a:p>
                      <a:pPr algn="ctr" fontAlgn="b"/>
                      <a:endParaRPr lang="en-US" sz="1800" b="0" i="0" u="none" strike="noStrike" dirty="0">
                        <a:solidFill>
                          <a:schemeClr val="tx1"/>
                        </a:solidFill>
                        <a:effectLst/>
                        <a:latin typeface="Calibri" panose="020F0502020204030204" pitchFamily="34" charset="0"/>
                      </a:endParaRPr>
                    </a:p>
                  </a:txBody>
                  <a:tcPr marL="4233" marR="4233" marT="22671" marB="22671" anchor="b">
                    <a:lnL w="28575"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endParaRPr lang="en-US" sz="1800" b="1" i="0" u="none" strike="noStrike" dirty="0">
                        <a:solidFill>
                          <a:schemeClr val="tx1"/>
                        </a:solidFill>
                        <a:effectLst/>
                        <a:latin typeface="Calibri" panose="020F0502020204030204" pitchFamily="34" charset="0"/>
                      </a:endParaRPr>
                    </a:p>
                  </a:txBody>
                  <a:tcPr marL="4233" marR="4233" marT="22671" marB="22671"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endParaRPr lang="en-US" sz="1800" b="1" i="0" u="none" strike="noStrike" dirty="0">
                        <a:solidFill>
                          <a:schemeClr val="tx1"/>
                        </a:solidFill>
                        <a:effectLst/>
                        <a:latin typeface="Calibri" panose="020F0502020204030204" pitchFamily="34" charset="0"/>
                      </a:endParaRPr>
                    </a:p>
                  </a:txBody>
                  <a:tcPr marL="4233" marR="4233" marT="22671" marB="22671"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endParaRPr lang="en-US" sz="1800" b="1" i="0" u="none" strike="noStrike" dirty="0">
                        <a:solidFill>
                          <a:schemeClr val="tx1"/>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chemeClr val="tx1"/>
                          </a:solidFill>
                          <a:effectLst/>
                        </a:rPr>
                        <a:t>Face</a:t>
                      </a:r>
                      <a:endParaRPr lang="en-US" sz="1800" b="1" i="0" u="none" strike="noStrike" dirty="0">
                        <a:solidFill>
                          <a:schemeClr val="tx1"/>
                        </a:solidFill>
                        <a:effectLst/>
                        <a:latin typeface="Calibri" panose="020F0502020204030204" pitchFamily="34" charset="0"/>
                      </a:endParaRPr>
                    </a:p>
                  </a:txBody>
                  <a:tcPr marL="4233" marR="4233" marT="22671" marB="22671"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chemeClr val="tx1"/>
                          </a:solidFill>
                          <a:effectLst/>
                        </a:rPr>
                        <a:t>x</a:t>
                      </a:r>
                      <a:endParaRPr lang="en-US" sz="1800" b="1" i="0" u="none" strike="noStrike" dirty="0">
                        <a:solidFill>
                          <a:schemeClr val="tx1"/>
                        </a:solidFill>
                        <a:effectLst/>
                        <a:latin typeface="Calibri" panose="020F0502020204030204" pitchFamily="34" charset="0"/>
                      </a:endParaRPr>
                    </a:p>
                  </a:txBody>
                  <a:tcPr marL="4233" marR="4233" marT="22671" marB="22671"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chemeClr val="tx1"/>
                          </a:solidFill>
                          <a:effectLst/>
                        </a:rPr>
                        <a:t>Rate</a:t>
                      </a:r>
                      <a:endParaRPr lang="en-US" sz="1800" b="1" i="0" u="none" strike="noStrike" dirty="0">
                        <a:solidFill>
                          <a:schemeClr val="tx1"/>
                        </a:solidFill>
                        <a:effectLst/>
                        <a:latin typeface="Calibri" panose="020F0502020204030204" pitchFamily="34" charset="0"/>
                      </a:endParaRPr>
                    </a:p>
                  </a:txBody>
                  <a:tcPr marL="4233" marR="4233" marT="22671" marB="22671"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chemeClr val="tx1"/>
                          </a:solidFill>
                          <a:effectLst/>
                        </a:rPr>
                        <a:t>x</a:t>
                      </a:r>
                      <a:endParaRPr lang="en-US" sz="1800" b="1" i="0" u="none" strike="noStrike" dirty="0">
                        <a:solidFill>
                          <a:schemeClr val="tx1"/>
                        </a:solidFill>
                        <a:effectLst/>
                        <a:latin typeface="Calibri" panose="020F0502020204030204" pitchFamily="34" charset="0"/>
                      </a:endParaRPr>
                    </a:p>
                  </a:txBody>
                  <a:tcPr marL="4233" marR="4233" marT="22671" marB="22671"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chemeClr val="tx1"/>
                          </a:solidFill>
                          <a:effectLst/>
                        </a:rPr>
                        <a:t>Time</a:t>
                      </a:r>
                      <a:endParaRPr lang="en-US" sz="1800" b="1" i="0" u="none" strike="noStrike" dirty="0">
                        <a:solidFill>
                          <a:schemeClr val="tx1"/>
                        </a:solidFill>
                        <a:effectLst/>
                        <a:latin typeface="Calibri" panose="020F0502020204030204" pitchFamily="34" charset="0"/>
                      </a:endParaRPr>
                    </a:p>
                  </a:txBody>
                  <a:tcPr marL="4233" marR="4233" marT="22671" marB="22671"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chemeClr val="tx1"/>
                          </a:solidFill>
                          <a:effectLst/>
                        </a:rPr>
                        <a:t>=</a:t>
                      </a:r>
                      <a:endParaRPr lang="en-US" sz="1800" b="1" i="0" u="none" strike="noStrike" dirty="0">
                        <a:solidFill>
                          <a:schemeClr val="tx1"/>
                        </a:solidFill>
                        <a:effectLst/>
                        <a:latin typeface="Calibri" panose="020F0502020204030204" pitchFamily="34" charset="0"/>
                      </a:endParaRPr>
                    </a:p>
                  </a:txBody>
                  <a:tcPr marL="4233" marR="4233" marT="22671" marB="22671"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chemeClr val="tx1"/>
                          </a:solidFill>
                          <a:effectLst/>
                        </a:rPr>
                        <a:t>Interest</a:t>
                      </a:r>
                      <a:endParaRPr lang="en-US" sz="1800" b="1" i="0" u="none" strike="noStrike" dirty="0">
                        <a:solidFill>
                          <a:schemeClr val="tx1"/>
                        </a:solidFill>
                        <a:effectLst/>
                        <a:latin typeface="Calibri" panose="020F0502020204030204" pitchFamily="34" charset="0"/>
                      </a:endParaRPr>
                    </a:p>
                  </a:txBody>
                  <a:tcPr marL="4233" marR="0" marT="22671" marB="22671" anchor="b">
                    <a:lnL w="12700" cmpd="sng">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extLst>
                  <a:ext uri="{0D108BD9-81ED-4DB2-BD59-A6C34878D82A}">
                    <a16:rowId xmlns:a16="http://schemas.microsoft.com/office/drawing/2014/main" val="10001"/>
                  </a:ext>
                </a:extLst>
              </a:tr>
              <a:tr h="350142">
                <a:tc>
                  <a:txBody>
                    <a:bodyPr/>
                    <a:lstStyle/>
                    <a:p>
                      <a:pPr algn="r" fontAlgn="b"/>
                      <a:r>
                        <a:rPr lang="en-US" sz="2000" dirty="0"/>
                        <a:t>₺</a:t>
                      </a:r>
                      <a:r>
                        <a:rPr lang="en-US" sz="1800" u="none" strike="noStrike" dirty="0">
                          <a:effectLst/>
                        </a:rPr>
                        <a:t>   730,</a:t>
                      </a:r>
                      <a:endParaRPr lang="en-US" sz="1800" b="0" i="0" u="none" strike="noStrike" dirty="0">
                        <a:solidFill>
                          <a:srgbClr val="000000"/>
                        </a:solidFill>
                        <a:effectLst/>
                        <a:latin typeface="Calibri" panose="020F0502020204030204" pitchFamily="34" charset="0"/>
                      </a:endParaRPr>
                    </a:p>
                  </a:txBody>
                  <a:tcPr marR="0" marT="22671" marB="22671" anchor="b">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r" fontAlgn="b"/>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marL="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l" fontAlgn="b"/>
                      <a:r>
                        <a:rPr lang="en-US" sz="1800" u="none" strike="noStrike" dirty="0">
                          <a:effectLst/>
                        </a:rPr>
                        <a:t>120 days</a:t>
                      </a:r>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r" fontAlgn="b"/>
                      <a:r>
                        <a:rPr lang="en-US" sz="2000" dirty="0"/>
                        <a:t>₺</a:t>
                      </a:r>
                      <a:r>
                        <a:rPr lang="en-US" sz="1800" u="none" strike="noStrike" dirty="0">
                          <a:effectLst/>
                        </a:rPr>
                        <a:t>   730 </a:t>
                      </a:r>
                      <a:endParaRPr lang="en-US" sz="1800" b="0" i="0" u="none" strike="noStrike" dirty="0">
                        <a:solidFill>
                          <a:srgbClr val="000000"/>
                        </a:solidFill>
                        <a:effectLst/>
                        <a:latin typeface="Calibri" panose="020F0502020204030204" pitchFamily="34" charset="0"/>
                      </a:endParaRPr>
                    </a:p>
                  </a:txBody>
                  <a:tcPr marL="4233" marT="22671" marB="22671"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r" fontAlgn="b"/>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marL="4233" marT="22671" marB="22671"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rgbClr val="990000"/>
                          </a:solidFill>
                          <a:effectLst/>
                        </a:rPr>
                        <a:t>120/360</a:t>
                      </a:r>
                      <a:endParaRPr lang="en-US" sz="1800" b="1" i="0" u="none" strike="noStrike" dirty="0">
                        <a:solidFill>
                          <a:srgbClr val="990000"/>
                        </a:solidFill>
                        <a:effectLst/>
                        <a:latin typeface="Calibri" panose="020F0502020204030204" pitchFamily="34" charset="0"/>
                      </a:endParaRPr>
                    </a:p>
                  </a:txBody>
                  <a:tcPr marL="4233" marR="4233" marT="22671" marB="22671"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r" fontAlgn="b"/>
                      <a:r>
                        <a:rPr lang="en-US" sz="2000" dirty="0"/>
                        <a:t>₺</a:t>
                      </a:r>
                      <a:r>
                        <a:rPr lang="en-US" sz="1800" u="none" strike="noStrike" dirty="0">
                          <a:effectLst/>
                        </a:rPr>
                        <a:t>  29.20</a:t>
                      </a:r>
                      <a:endParaRPr lang="en-US" sz="1800" b="0" i="0" u="none" strike="noStrike" dirty="0">
                        <a:solidFill>
                          <a:srgbClr val="000000"/>
                        </a:solidFill>
                        <a:effectLst/>
                        <a:latin typeface="Calibri" panose="020F0502020204030204" pitchFamily="34" charset="0"/>
                      </a:endParaRPr>
                    </a:p>
                  </a:txBody>
                  <a:tcPr marL="4233" marR="182880" marT="22671" marB="22671" anchor="b">
                    <a:lnL w="12700" cmpd="sng">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F5C9"/>
                    </a:solidFill>
                  </a:tcPr>
                </a:tc>
                <a:extLst>
                  <a:ext uri="{0D108BD9-81ED-4DB2-BD59-A6C34878D82A}">
                    <a16:rowId xmlns:a16="http://schemas.microsoft.com/office/drawing/2014/main" val="10002"/>
                  </a:ext>
                </a:extLst>
              </a:tr>
              <a:tr h="350142">
                <a:tc>
                  <a:txBody>
                    <a:bodyPr/>
                    <a:lstStyle/>
                    <a:p>
                      <a:pPr algn="r" fontAlgn="b"/>
                      <a:r>
                        <a:rPr lang="en-US" sz="2000" dirty="0"/>
                        <a:t>₺</a:t>
                      </a:r>
                      <a:r>
                        <a:rPr lang="en-US" sz="1800" u="none" strike="noStrike" dirty="0">
                          <a:effectLst/>
                        </a:rPr>
                        <a:t>1,000,</a:t>
                      </a:r>
                      <a:endParaRPr lang="en-US" sz="1800" b="0" i="0" u="none" strike="noStrike" dirty="0">
                        <a:solidFill>
                          <a:srgbClr val="000000"/>
                        </a:solidFill>
                        <a:effectLst/>
                        <a:latin typeface="Calibri" panose="020F0502020204030204" pitchFamily="34" charset="0"/>
                      </a:endParaRPr>
                    </a:p>
                  </a:txBody>
                  <a:tcPr marR="0" marT="22671" marB="22671" anchor="b">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r" fontAlgn="b"/>
                      <a:r>
                        <a:rPr lang="en-US" sz="1800" u="none" strike="noStrike" dirty="0">
                          <a:effectLst/>
                        </a:rPr>
                        <a:t>9%,</a:t>
                      </a:r>
                      <a:endParaRPr lang="en-US" sz="1800" b="0" i="0" u="none" strike="noStrike" dirty="0">
                        <a:solidFill>
                          <a:srgbClr val="000000"/>
                        </a:solidFill>
                        <a:effectLst/>
                        <a:latin typeface="Calibri" panose="020F0502020204030204" pitchFamily="34" charset="0"/>
                      </a:endParaRPr>
                    </a:p>
                  </a:txBody>
                  <a:tcPr marL="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l" fontAlgn="b"/>
                      <a:r>
                        <a:rPr lang="en-US" sz="1800" u="none" strike="noStrike" dirty="0">
                          <a:effectLst/>
                        </a:rPr>
                        <a:t>6 months</a:t>
                      </a:r>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r" fontAlgn="b"/>
                      <a:r>
                        <a:rPr lang="en-US" sz="2000" dirty="0"/>
                        <a:t>₺</a:t>
                      </a:r>
                      <a:r>
                        <a:rPr lang="en-US" sz="1800" u="none" strike="noStrike" dirty="0">
                          <a:effectLst/>
                        </a:rPr>
                        <a:t>1,000 </a:t>
                      </a:r>
                      <a:endParaRPr lang="en-US" sz="1800" b="0" i="0" u="none" strike="noStrike" dirty="0">
                        <a:solidFill>
                          <a:srgbClr val="000000"/>
                        </a:solidFill>
                        <a:effectLst/>
                        <a:latin typeface="Calibri" panose="020F0502020204030204" pitchFamily="34" charset="0"/>
                      </a:endParaRPr>
                    </a:p>
                  </a:txBody>
                  <a:tcPr marL="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r" fontAlgn="b"/>
                      <a:r>
                        <a:rPr lang="en-US" sz="1800" u="none" strike="noStrike" dirty="0">
                          <a:effectLst/>
                        </a:rPr>
                        <a:t>9%</a:t>
                      </a:r>
                      <a:endParaRPr lang="en-US" sz="1800" b="0" i="0" u="none" strike="noStrike" dirty="0">
                        <a:solidFill>
                          <a:srgbClr val="000000"/>
                        </a:solidFill>
                        <a:effectLst/>
                        <a:latin typeface="Calibri" panose="020F0502020204030204" pitchFamily="34" charset="0"/>
                      </a:endParaRPr>
                    </a:p>
                  </a:txBody>
                  <a:tcPr marL="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rgbClr val="990000"/>
                          </a:solidFill>
                          <a:effectLst/>
                        </a:rPr>
                        <a:t>6/12</a:t>
                      </a:r>
                      <a:endParaRPr lang="en-US" sz="1800" b="1" i="0" u="none" strike="noStrike" dirty="0">
                        <a:solidFill>
                          <a:srgbClr val="99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ctr"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4233" marR="4233" marT="22671" marB="22671"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AF5C9"/>
                    </a:solidFill>
                  </a:tcPr>
                </a:tc>
                <a:tc>
                  <a:txBody>
                    <a:bodyPr/>
                    <a:lstStyle/>
                    <a:p>
                      <a:pPr algn="r" fontAlgn="b"/>
                      <a:r>
                        <a:rPr lang="en-US" sz="2000" dirty="0"/>
                        <a:t>₺</a:t>
                      </a:r>
                      <a:r>
                        <a:rPr lang="en-US" sz="1800" u="none" strike="noStrike" dirty="0">
                          <a:effectLst/>
                        </a:rPr>
                        <a:t>  45.00</a:t>
                      </a:r>
                      <a:endParaRPr lang="en-US" sz="1800" b="0" i="0" u="none" strike="noStrike" dirty="0">
                        <a:solidFill>
                          <a:srgbClr val="000000"/>
                        </a:solidFill>
                        <a:effectLst/>
                        <a:latin typeface="Calibri" panose="020F0502020204030204" pitchFamily="34" charset="0"/>
                      </a:endParaRPr>
                    </a:p>
                  </a:txBody>
                  <a:tcPr marL="4233" marR="182880" marT="22671" marB="22671" anchor="b">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AF5C9"/>
                    </a:solidFill>
                  </a:tcPr>
                </a:tc>
                <a:extLst>
                  <a:ext uri="{0D108BD9-81ED-4DB2-BD59-A6C34878D82A}">
                    <a16:rowId xmlns:a16="http://schemas.microsoft.com/office/drawing/2014/main" val="10003"/>
                  </a:ext>
                </a:extLst>
              </a:tr>
              <a:tr h="403041">
                <a:tc>
                  <a:txBody>
                    <a:bodyPr/>
                    <a:lstStyle/>
                    <a:p>
                      <a:pPr algn="r" fontAlgn="b"/>
                      <a:r>
                        <a:rPr lang="en-US" sz="2000" dirty="0"/>
                        <a:t>₺</a:t>
                      </a:r>
                      <a:r>
                        <a:rPr lang="en-US" sz="1800" u="none" strike="noStrike" dirty="0">
                          <a:effectLst/>
                        </a:rPr>
                        <a:t>2,000, </a:t>
                      </a:r>
                      <a:endParaRPr lang="en-US" sz="1800" b="0" i="0" u="none" strike="noStrike" dirty="0">
                        <a:solidFill>
                          <a:srgbClr val="000000"/>
                        </a:solidFill>
                        <a:effectLst/>
                        <a:latin typeface="Calibri" panose="020F0502020204030204" pitchFamily="34" charset="0"/>
                      </a:endParaRPr>
                    </a:p>
                  </a:txBody>
                  <a:tcPr marR="0" marT="22671" marB="75570" anchor="b">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r" fontAlgn="b"/>
                      <a:r>
                        <a:rPr lang="en-US" sz="1800" u="none" strike="noStrike" dirty="0">
                          <a:effectLst/>
                        </a:rPr>
                        <a:t>6%,</a:t>
                      </a:r>
                      <a:endParaRPr lang="en-US" sz="1800" b="0" i="0" u="none" strike="noStrike" dirty="0">
                        <a:solidFill>
                          <a:srgbClr val="000000"/>
                        </a:solidFill>
                        <a:effectLst/>
                        <a:latin typeface="Calibri" panose="020F0502020204030204" pitchFamily="34" charset="0"/>
                      </a:endParaRPr>
                    </a:p>
                  </a:txBody>
                  <a:tcPr marL="4233" marT="22671" marB="75570" anchor="b">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l" fontAlgn="b"/>
                      <a:r>
                        <a:rPr lang="en-US" sz="1800" u="none" strike="noStrike" dirty="0">
                          <a:effectLst/>
                        </a:rPr>
                        <a:t>1 year</a:t>
                      </a:r>
                      <a:endParaRPr lang="en-US" sz="1800" b="0" i="0" u="none" strike="noStrike" dirty="0">
                        <a:solidFill>
                          <a:srgbClr val="000000"/>
                        </a:solidFill>
                        <a:effectLst/>
                        <a:latin typeface="Calibri" panose="020F0502020204030204" pitchFamily="34" charset="0"/>
                      </a:endParaRPr>
                    </a:p>
                  </a:txBody>
                  <a:tcPr marL="4233" marR="4233" marT="22671" marB="75570" anchor="b">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4233" marR="4233" marT="22671" marB="75570" anchor="b">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r" fontAlgn="b"/>
                      <a:r>
                        <a:rPr lang="en-US" sz="2000" dirty="0"/>
                        <a:t>₺</a:t>
                      </a:r>
                      <a:r>
                        <a:rPr lang="en-US" sz="1800" u="none" strike="noStrike" dirty="0">
                          <a:effectLst/>
                        </a:rPr>
                        <a:t>2,000 </a:t>
                      </a:r>
                      <a:endParaRPr lang="en-US" sz="1800" b="0" i="0" u="none" strike="noStrike" dirty="0">
                        <a:solidFill>
                          <a:srgbClr val="000000"/>
                        </a:solidFill>
                        <a:effectLst/>
                        <a:latin typeface="Calibri" panose="020F0502020204030204" pitchFamily="34" charset="0"/>
                      </a:endParaRPr>
                    </a:p>
                  </a:txBody>
                  <a:tcPr marL="4233" marT="22671" marB="75570" anchor="b">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ctr" fontAlgn="b"/>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4233" marR="4233" marT="22671" marB="75570" anchor="b">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r" fontAlgn="b"/>
                      <a:r>
                        <a:rPr lang="en-US" sz="1800" u="none" strike="noStrike" dirty="0">
                          <a:effectLst/>
                        </a:rPr>
                        <a:t>6%</a:t>
                      </a:r>
                      <a:endParaRPr lang="en-US" sz="1800" b="0" i="0" u="none" strike="noStrike" dirty="0">
                        <a:solidFill>
                          <a:srgbClr val="000000"/>
                        </a:solidFill>
                        <a:effectLst/>
                        <a:latin typeface="Calibri" panose="020F0502020204030204" pitchFamily="34" charset="0"/>
                      </a:endParaRPr>
                    </a:p>
                  </a:txBody>
                  <a:tcPr marL="4233" marT="22671" marB="75570" anchor="b">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ctr" fontAlgn="b"/>
                      <a:r>
                        <a:rPr lang="en-US" sz="1800" u="none" strike="noStrike" dirty="0">
                          <a:effectLst/>
                        </a:rPr>
                        <a:t>x</a:t>
                      </a:r>
                      <a:endParaRPr lang="en-US" sz="1800" b="0" i="0" u="none" strike="noStrike" dirty="0">
                        <a:solidFill>
                          <a:srgbClr val="000000"/>
                        </a:solidFill>
                        <a:effectLst/>
                        <a:latin typeface="Calibri" panose="020F0502020204030204" pitchFamily="34" charset="0"/>
                      </a:endParaRPr>
                    </a:p>
                  </a:txBody>
                  <a:tcPr marL="4233" marR="4233" marT="22671" marB="75570" anchor="b">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ctr" fontAlgn="b"/>
                      <a:r>
                        <a:rPr lang="en-US" sz="1800" b="1" u="none" strike="noStrike" dirty="0">
                          <a:solidFill>
                            <a:srgbClr val="990000"/>
                          </a:solidFill>
                          <a:effectLst/>
                        </a:rPr>
                        <a:t>1/1</a:t>
                      </a:r>
                      <a:endParaRPr lang="en-US" sz="1800" b="1" i="0" u="none" strike="noStrike" dirty="0">
                        <a:solidFill>
                          <a:srgbClr val="990000"/>
                        </a:solidFill>
                        <a:effectLst/>
                        <a:latin typeface="Calibri" panose="020F0502020204030204" pitchFamily="34" charset="0"/>
                      </a:endParaRPr>
                    </a:p>
                  </a:txBody>
                  <a:tcPr marL="4233" marR="4233" marT="22671" marB="75570" anchor="b">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ctr"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4233" marR="4233" marT="22671" marB="75570" anchor="b">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tc>
                  <a:txBody>
                    <a:bodyPr/>
                    <a:lstStyle/>
                    <a:p>
                      <a:pPr algn="r" fontAlgn="b"/>
                      <a:r>
                        <a:rPr lang="en-US" sz="2000" dirty="0"/>
                        <a:t>₺</a:t>
                      </a:r>
                      <a:r>
                        <a:rPr lang="en-US" sz="1800" u="none" strike="noStrike" dirty="0">
                          <a:effectLst/>
                        </a:rPr>
                        <a:t>120.00</a:t>
                      </a:r>
                      <a:endParaRPr lang="en-US" sz="1800" b="0" i="0" u="none" strike="noStrike" dirty="0">
                        <a:solidFill>
                          <a:srgbClr val="000000"/>
                        </a:solidFill>
                        <a:effectLst/>
                        <a:latin typeface="Calibri" panose="020F0502020204030204" pitchFamily="34" charset="0"/>
                      </a:endParaRPr>
                    </a:p>
                  </a:txBody>
                  <a:tcPr marL="4233" marR="182880" marT="22671" marB="75570" anchor="b">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F5C9"/>
                    </a:solidFill>
                  </a:tcPr>
                </a:tc>
                <a:extLst>
                  <a:ext uri="{0D108BD9-81ED-4DB2-BD59-A6C34878D82A}">
                    <a16:rowId xmlns:a16="http://schemas.microsoft.com/office/drawing/2014/main" val="10004"/>
                  </a:ext>
                </a:extLst>
              </a:tr>
            </a:tbl>
          </a:graphicData>
        </a:graphic>
      </p:graphicFrame>
      <p:sp>
        <p:nvSpPr>
          <p:cNvPr id="6" name="Content Placeholder 5">
            <a:extLst>
              <a:ext uri="{FF2B5EF4-FFF2-40B4-BE49-F238E27FC236}">
                <a16:creationId xmlns:a16="http://schemas.microsoft.com/office/drawing/2014/main" id="{4D0CB57D-196D-E578-3D3D-CF256E60941D}"/>
              </a:ext>
            </a:extLst>
          </p:cNvPr>
          <p:cNvSpPr>
            <a:spLocks noGrp="1"/>
          </p:cNvSpPr>
          <p:nvPr>
            <p:ph sz="quarter" idx="18"/>
          </p:nvPr>
        </p:nvSpPr>
        <p:spPr>
          <a:xfrm>
            <a:off x="513862" y="5817433"/>
            <a:ext cx="8037512" cy="469098"/>
          </a:xfrm>
        </p:spPr>
        <p:txBody>
          <a:bodyPr>
            <a:normAutofit/>
          </a:bodyPr>
          <a:lstStyle/>
          <a:p>
            <a:pPr marL="0" indent="0">
              <a:buNone/>
            </a:pPr>
            <a:r>
              <a:rPr lang="en-CA" sz="2000" b="1" dirty="0"/>
              <a:t>Illustration 8.16: </a:t>
            </a:r>
            <a:r>
              <a:rPr lang="en-CA" sz="2000" dirty="0"/>
              <a:t>Computation of interest </a:t>
            </a:r>
          </a:p>
        </p:txBody>
      </p:sp>
      <p:sp>
        <p:nvSpPr>
          <p:cNvPr id="18" name="Content Placeholder 5">
            <a:extLst>
              <a:ext uri="{FF2B5EF4-FFF2-40B4-BE49-F238E27FC236}">
                <a16:creationId xmlns:a16="http://schemas.microsoft.com/office/drawing/2014/main" id="{35700F7B-0F13-FA47-7DA4-C5C53D781980}"/>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4529191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p:txBody>
          <a:bodyPr>
            <a:normAutofit/>
          </a:bodyPr>
          <a:lstStyle/>
          <a:p>
            <a:r>
              <a:rPr lang="en-US" dirty="0"/>
              <a:t>Recognizing Notes Receivable</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p:txBody>
          <a:bodyPr>
            <a:normAutofit fontScale="92500" lnSpcReduction="10000"/>
          </a:bodyPr>
          <a:lstStyle/>
          <a:p>
            <a:pPr marL="0" indent="0">
              <a:buNone/>
            </a:pPr>
            <a:r>
              <a:rPr lang="en-US" b="1" dirty="0"/>
              <a:t>Illustration: </a:t>
            </a:r>
            <a:r>
              <a:rPr lang="en-US" dirty="0"/>
              <a:t>Calhoun plc wrote a £1,000, two-month, 12% promissory note dated May 1, to settle an open account.  Prepare an entry Wilma Ltd. would make for the receipt of the note.</a:t>
            </a:r>
          </a:p>
        </p:txBody>
      </p:sp>
      <p:sp>
        <p:nvSpPr>
          <p:cNvPr id="3" name="Content Placeholder 2">
            <a:extLst>
              <a:ext uri="{FF2B5EF4-FFF2-40B4-BE49-F238E27FC236}">
                <a16:creationId xmlns:a16="http://schemas.microsoft.com/office/drawing/2014/main" id="{DF332263-ED9D-9CEA-1752-A173556B9E22}"/>
              </a:ext>
            </a:extLst>
          </p:cNvPr>
          <p:cNvSpPr>
            <a:spLocks noGrp="1"/>
          </p:cNvSpPr>
          <p:nvPr>
            <p:ph sz="quarter" idx="18"/>
          </p:nvPr>
        </p:nvSpPr>
        <p:spPr>
          <a:xfrm>
            <a:off x="592138" y="3439251"/>
            <a:ext cx="1018453" cy="571644"/>
          </a:xfrm>
        </p:spPr>
        <p:txBody>
          <a:bodyPr>
            <a:normAutofit/>
          </a:bodyPr>
          <a:lstStyle/>
          <a:p>
            <a:pPr marL="0" indent="0">
              <a:buNone/>
            </a:pPr>
            <a:r>
              <a:rPr lang="en-US" sz="2600" dirty="0"/>
              <a:t>May 1</a:t>
            </a:r>
          </a:p>
        </p:txBody>
      </p:sp>
      <p:sp>
        <p:nvSpPr>
          <p:cNvPr id="14" name="Content Placeholder 5">
            <a:extLst>
              <a:ext uri="{FF2B5EF4-FFF2-40B4-BE49-F238E27FC236}">
                <a16:creationId xmlns:a16="http://schemas.microsoft.com/office/drawing/2014/main" id="{6C995BAF-483F-FD92-DF3C-E877A09F8542}"/>
              </a:ext>
            </a:extLst>
          </p:cNvPr>
          <p:cNvSpPr>
            <a:spLocks noGrp="1"/>
          </p:cNvSpPr>
          <p:nvPr>
            <p:ph sz="quarter" idx="20"/>
          </p:nvPr>
        </p:nvSpPr>
        <p:spPr>
          <a:xfrm>
            <a:off x="1550984" y="3425178"/>
            <a:ext cx="7354025" cy="1101402"/>
          </a:xfrm>
          <a:ln>
            <a:noFill/>
          </a:ln>
        </p:spPr>
        <p:txBody>
          <a:bodyPr anchor="ctr" anchorCtr="0">
            <a:normAutofit/>
          </a:bodyPr>
          <a:lstStyle/>
          <a:p>
            <a:pPr marL="0" indent="0">
              <a:lnSpc>
                <a:spcPct val="100000"/>
              </a:lnSpc>
              <a:spcBef>
                <a:spcPts val="1200"/>
              </a:spcBef>
              <a:buNone/>
            </a:pPr>
            <a:r>
              <a:rPr lang="en-US" sz="2600" dirty="0"/>
              <a:t>Notes Receivable				     1,000</a:t>
            </a:r>
          </a:p>
          <a:p>
            <a:pPr marL="0" indent="717550">
              <a:lnSpc>
                <a:spcPct val="100000"/>
              </a:lnSpc>
              <a:spcBef>
                <a:spcPts val="1200"/>
              </a:spcBef>
              <a:buNone/>
            </a:pPr>
            <a:r>
              <a:rPr lang="en-US" sz="2600" dirty="0"/>
              <a:t>Accounts Receivable				</a:t>
            </a:r>
            <a:r>
              <a:rPr lang="en-US" altLang="en-US" sz="2600" dirty="0">
                <a:cs typeface="Calibri" panose="020F0502020204030204" pitchFamily="34" charset="0"/>
              </a:rPr>
              <a:t>1,000</a:t>
            </a:r>
            <a:endParaRPr lang="en-US" sz="2600" dirty="0">
              <a:cs typeface="Calibri" panose="020F0502020204030204" pitchFamily="34" charset="0"/>
            </a:endParaRPr>
          </a:p>
        </p:txBody>
      </p:sp>
      <p:sp>
        <p:nvSpPr>
          <p:cNvPr id="13" name="Content Placeholder 5">
            <a:extLst>
              <a:ext uri="{FF2B5EF4-FFF2-40B4-BE49-F238E27FC236}">
                <a16:creationId xmlns:a16="http://schemas.microsoft.com/office/drawing/2014/main" id="{CA493480-A9D0-B7C7-D510-C5C4FA13A573}"/>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00206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5D5B76-AAB9-93FB-100D-3EC50B912BF2}"/>
              </a:ext>
            </a:extLst>
          </p:cNvPr>
          <p:cNvSpPr>
            <a:spLocks noGrp="1"/>
          </p:cNvSpPr>
          <p:nvPr>
            <p:ph type="title"/>
          </p:nvPr>
        </p:nvSpPr>
        <p:spPr/>
        <p:txBody>
          <a:bodyPr/>
          <a:lstStyle/>
          <a:p>
            <a:r>
              <a:rPr lang="en-US" dirty="0"/>
              <a:t>Recognizing Accounts Receivable</a:t>
            </a:r>
            <a:endParaRPr lang="en-IN" dirty="0"/>
          </a:p>
        </p:txBody>
      </p:sp>
      <p:sp>
        <p:nvSpPr>
          <p:cNvPr id="3" name="Content Placeholder 2">
            <a:extLst>
              <a:ext uri="{FF2B5EF4-FFF2-40B4-BE49-F238E27FC236}">
                <a16:creationId xmlns:a16="http://schemas.microsoft.com/office/drawing/2014/main" id="{C0EFE003-DC1F-1F39-4FE7-E0CDFF926545}"/>
              </a:ext>
            </a:extLst>
          </p:cNvPr>
          <p:cNvSpPr>
            <a:spLocks noGrp="1"/>
          </p:cNvSpPr>
          <p:nvPr>
            <p:ph sz="quarter" idx="12"/>
          </p:nvPr>
        </p:nvSpPr>
        <p:spPr/>
        <p:txBody>
          <a:bodyPr/>
          <a:lstStyle/>
          <a:p>
            <a:r>
              <a:rPr lang="en-US" b="1" dirty="0"/>
              <a:t>Service organization </a:t>
            </a:r>
            <a:r>
              <a:rPr lang="en-US" dirty="0"/>
              <a:t>records a receivable when it performs service on account.</a:t>
            </a:r>
          </a:p>
          <a:p>
            <a:r>
              <a:rPr lang="en-US" b="1" dirty="0"/>
              <a:t>Merchandiser</a:t>
            </a:r>
            <a:r>
              <a:rPr lang="en-US" dirty="0"/>
              <a:t> records accounts receivable at the </a:t>
            </a:r>
            <a:r>
              <a:rPr lang="en-US" dirty="0">
                <a:solidFill>
                  <a:srgbClr val="FF0000"/>
                </a:solidFill>
              </a:rPr>
              <a:t>point of sale of merchandise on account</a:t>
            </a:r>
            <a:r>
              <a:rPr lang="en-US" dirty="0"/>
              <a:t>.</a:t>
            </a:r>
          </a:p>
          <a:p>
            <a:pPr lvl="1"/>
            <a:r>
              <a:rPr lang="en-US" dirty="0"/>
              <a:t>Seller may offer a </a:t>
            </a:r>
            <a:r>
              <a:rPr lang="en-US" b="1" dirty="0"/>
              <a:t>discount</a:t>
            </a:r>
            <a:r>
              <a:rPr lang="en-US" dirty="0"/>
              <a:t> to encourage early payment </a:t>
            </a:r>
          </a:p>
          <a:p>
            <a:pPr lvl="1"/>
            <a:r>
              <a:rPr lang="en-US" dirty="0"/>
              <a:t>Buyer may </a:t>
            </a:r>
            <a:r>
              <a:rPr lang="en-US" b="1" dirty="0"/>
              <a:t>return goods </a:t>
            </a:r>
            <a:r>
              <a:rPr lang="en-US" dirty="0"/>
              <a:t>found to be unacceptable</a:t>
            </a:r>
          </a:p>
          <a:p>
            <a:pPr lvl="2"/>
            <a:r>
              <a:rPr lang="en-US" dirty="0"/>
              <a:t>Sales returns reduce receivables</a:t>
            </a:r>
          </a:p>
        </p:txBody>
      </p:sp>
      <p:sp>
        <p:nvSpPr>
          <p:cNvPr id="14" name="Content Placeholder 5">
            <a:extLst>
              <a:ext uri="{FF2B5EF4-FFF2-40B4-BE49-F238E27FC236}">
                <a16:creationId xmlns:a16="http://schemas.microsoft.com/office/drawing/2014/main" id="{2A0EB869-C315-F76F-5217-7B26BCF690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1768443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Valuing Notes Receivable</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rmAutofit/>
          </a:bodyPr>
          <a:lstStyle/>
          <a:p>
            <a:r>
              <a:rPr lang="en-US" dirty="0"/>
              <a:t>Report short-term notes receivable at their </a:t>
            </a:r>
            <a:r>
              <a:rPr lang="en-US" b="1" dirty="0"/>
              <a:t>cash (net) realizable value.</a:t>
            </a:r>
          </a:p>
          <a:p>
            <a:r>
              <a:rPr lang="en-US" dirty="0"/>
              <a:t>Estimations involved in determining cash realizable value and in recording bad debt expense and the related allowance are similar to those for accounts receivable.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840132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Disposing of Notes Receivable</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rmAutofit/>
          </a:bodyPr>
          <a:lstStyle/>
          <a:p>
            <a:r>
              <a:rPr lang="en-US" dirty="0"/>
              <a:t>Notes may be held to their maturity date; at which time the face value plus, accrued interest is due.</a:t>
            </a:r>
          </a:p>
          <a:p>
            <a:r>
              <a:rPr lang="en-US" dirty="0"/>
              <a:t>Maker may default and payee must make an adjustment to the account.</a:t>
            </a:r>
          </a:p>
          <a:p>
            <a:r>
              <a:rPr lang="en-US" dirty="0"/>
              <a:t>Like selling account receivables, holder can speed up conversion to cash by selling the note receivable.</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080476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US" dirty="0"/>
              <a:t>Honoring Notes Receivable</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rmAutofit/>
          </a:bodyPr>
          <a:lstStyle/>
          <a:p>
            <a:pPr marL="0" indent="0">
              <a:buNone/>
            </a:pPr>
            <a:r>
              <a:rPr lang="en-US" b="1" dirty="0"/>
              <a:t>Honor of Notes Receivable</a:t>
            </a:r>
          </a:p>
          <a:p>
            <a:r>
              <a:rPr lang="en-US" dirty="0"/>
              <a:t>Maker pays it in full at its maturity date</a:t>
            </a:r>
          </a:p>
          <a:p>
            <a:pPr marL="0" indent="0">
              <a:buNone/>
            </a:pPr>
            <a:r>
              <a:rPr lang="en-US" b="1" dirty="0"/>
              <a:t>Dishonor of Notes Receivable</a:t>
            </a:r>
          </a:p>
          <a:p>
            <a:r>
              <a:rPr lang="en-US" dirty="0"/>
              <a:t>Not paid in full at maturity</a:t>
            </a:r>
          </a:p>
          <a:p>
            <a:r>
              <a:rPr lang="en-US" dirty="0"/>
              <a:t>Holder still has a claim against the maker of the note</a:t>
            </a:r>
          </a:p>
          <a:p>
            <a:r>
              <a:rPr lang="en-US" dirty="0"/>
              <a:t>Holder transfers the Notes Receivable to an Accounts Receivable account</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9192683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32361E-5718-42C0-8F2B-20C47D4CACF6}"/>
              </a:ext>
            </a:extLst>
          </p:cNvPr>
          <p:cNvSpPr>
            <a:spLocks noGrp="1"/>
          </p:cNvSpPr>
          <p:nvPr>
            <p:ph type="title"/>
          </p:nvPr>
        </p:nvSpPr>
        <p:spPr>
          <a:xfrm>
            <a:off x="514353" y="460255"/>
            <a:ext cx="5933581" cy="680233"/>
          </a:xfrm>
        </p:spPr>
        <p:txBody>
          <a:bodyPr>
            <a:normAutofit/>
          </a:bodyPr>
          <a:lstStyle/>
          <a:p>
            <a:r>
              <a:rPr lang="en-US" dirty="0"/>
              <a:t>Honor of Notes Receivable</a:t>
            </a:r>
            <a:endParaRPr lang="en-IN" dirty="0"/>
          </a:p>
        </p:txBody>
      </p:sp>
      <p:sp>
        <p:nvSpPr>
          <p:cNvPr id="6" name="Content Placeholder 5">
            <a:extLst>
              <a:ext uri="{FF2B5EF4-FFF2-40B4-BE49-F238E27FC236}">
                <a16:creationId xmlns:a16="http://schemas.microsoft.com/office/drawing/2014/main" id="{9020331A-3969-E8F8-C709-8D059C2881B4}"/>
              </a:ext>
            </a:extLst>
          </p:cNvPr>
          <p:cNvSpPr>
            <a:spLocks noGrp="1"/>
          </p:cNvSpPr>
          <p:nvPr>
            <p:ph sz="quarter" idx="12"/>
          </p:nvPr>
        </p:nvSpPr>
        <p:spPr>
          <a:xfrm>
            <a:off x="513862" y="1424065"/>
            <a:ext cx="8115301" cy="2434502"/>
          </a:xfrm>
        </p:spPr>
        <p:txBody>
          <a:bodyPr>
            <a:noAutofit/>
          </a:bodyPr>
          <a:lstStyle/>
          <a:p>
            <a:pPr marL="0" indent="0">
              <a:lnSpc>
                <a:spcPct val="110000"/>
              </a:lnSpc>
              <a:buNone/>
            </a:pPr>
            <a:r>
              <a:rPr lang="en-US" sz="2400" b="1" dirty="0"/>
              <a:t>Illustration: </a:t>
            </a:r>
            <a:r>
              <a:rPr lang="en-US" sz="2400" dirty="0"/>
              <a:t>Wolder Co. lends Higley Co. €10,000 on June 1, accepting a five-month, 9% interest note. To obtain payment, Wolder (the payee) must present the note either to Higley Co. (the maker) or to the maker’s agent, such as a bank. If Wolder presents the note to Higley Co. on November 1, the maturity date, </a:t>
            </a:r>
            <a:r>
              <a:rPr lang="en-US" sz="2400" dirty="0" err="1"/>
              <a:t>Wolder’s</a:t>
            </a:r>
            <a:r>
              <a:rPr lang="en-US" sz="2400" dirty="0"/>
              <a:t> entry to record the collection is as follows.</a:t>
            </a:r>
          </a:p>
        </p:txBody>
      </p:sp>
      <p:sp>
        <p:nvSpPr>
          <p:cNvPr id="8" name="Content Placeholder 7">
            <a:extLst>
              <a:ext uri="{FF2B5EF4-FFF2-40B4-BE49-F238E27FC236}">
                <a16:creationId xmlns:a16="http://schemas.microsoft.com/office/drawing/2014/main" id="{55DE0716-2249-07FB-6DE7-FF94E56B8660}"/>
              </a:ext>
            </a:extLst>
          </p:cNvPr>
          <p:cNvSpPr>
            <a:spLocks noGrp="1"/>
          </p:cNvSpPr>
          <p:nvPr>
            <p:ph sz="quarter" idx="18"/>
          </p:nvPr>
        </p:nvSpPr>
        <p:spPr>
          <a:xfrm>
            <a:off x="521802" y="4078909"/>
            <a:ext cx="1146227" cy="503132"/>
          </a:xfrm>
        </p:spPr>
        <p:txBody>
          <a:bodyPr>
            <a:normAutofit/>
          </a:bodyPr>
          <a:lstStyle/>
          <a:p>
            <a:pPr marL="0" indent="0">
              <a:buNone/>
            </a:pPr>
            <a:r>
              <a:rPr lang="en-US" sz="2600" dirty="0"/>
              <a:t>Nov. 1</a:t>
            </a:r>
          </a:p>
        </p:txBody>
      </p:sp>
      <p:sp>
        <p:nvSpPr>
          <p:cNvPr id="16" name="Content Placeholder 5">
            <a:extLst>
              <a:ext uri="{FF2B5EF4-FFF2-40B4-BE49-F238E27FC236}">
                <a16:creationId xmlns:a16="http://schemas.microsoft.com/office/drawing/2014/main" id="{73DB4E03-C9CD-A48B-FC5F-575E95E465FC}"/>
              </a:ext>
            </a:extLst>
          </p:cNvPr>
          <p:cNvSpPr>
            <a:spLocks noGrp="1"/>
          </p:cNvSpPr>
          <p:nvPr>
            <p:ph sz="quarter" idx="20"/>
          </p:nvPr>
        </p:nvSpPr>
        <p:spPr>
          <a:xfrm>
            <a:off x="1668463" y="4038717"/>
            <a:ext cx="7234237" cy="1678795"/>
          </a:xfrm>
          <a:ln>
            <a:noFill/>
          </a:ln>
        </p:spPr>
        <p:txBody>
          <a:bodyPr anchor="ctr" anchorCtr="0"/>
          <a:lstStyle/>
          <a:p>
            <a:pPr marL="0" indent="0">
              <a:lnSpc>
                <a:spcPct val="100000"/>
              </a:lnSpc>
              <a:spcBef>
                <a:spcPts val="1200"/>
              </a:spcBef>
              <a:buNone/>
            </a:pPr>
            <a:r>
              <a:rPr lang="en-US" sz="2600" dirty="0"/>
              <a:t>Cash						     10,375</a:t>
            </a:r>
          </a:p>
          <a:p>
            <a:pPr marL="0" indent="361950">
              <a:lnSpc>
                <a:spcPct val="100000"/>
              </a:lnSpc>
              <a:spcBef>
                <a:spcPts val="1200"/>
              </a:spcBef>
              <a:buNone/>
            </a:pPr>
            <a:r>
              <a:rPr lang="en-US" sz="2600" dirty="0"/>
              <a:t>Notes Receivable					    10,000</a:t>
            </a:r>
          </a:p>
          <a:p>
            <a:pPr marL="0" indent="361950">
              <a:lnSpc>
                <a:spcPct val="100000"/>
              </a:lnSpc>
              <a:spcBef>
                <a:spcPts val="1200"/>
              </a:spcBef>
              <a:buNone/>
            </a:pPr>
            <a:r>
              <a:rPr lang="en-US" sz="2600" dirty="0"/>
              <a:t>Interest Revenue </a:t>
            </a:r>
            <a:r>
              <a:rPr lang="en-US" sz="1600" dirty="0"/>
              <a:t>						</a:t>
            </a:r>
            <a:r>
              <a:rPr lang="en-US" altLang="en-US" sz="2600" dirty="0">
                <a:cs typeface="Calibri" panose="020F0502020204030204" pitchFamily="34" charset="0"/>
              </a:rPr>
              <a:t>375</a:t>
            </a:r>
            <a:endParaRPr lang="en-US" sz="2600" dirty="0">
              <a:cs typeface="Calibri" panose="020F0502020204030204" pitchFamily="34" charset="0"/>
            </a:endParaRPr>
          </a:p>
        </p:txBody>
      </p:sp>
      <p:graphicFrame>
        <p:nvGraphicFramePr>
          <p:cNvPr id="7" name="Object 6" descr="open left parenthesis € times 10 comma 000 multiplication nine percent prefix multiplication of five divided by 12 close">
            <a:extLst>
              <a:ext uri="{FF2B5EF4-FFF2-40B4-BE49-F238E27FC236}">
                <a16:creationId xmlns:a16="http://schemas.microsoft.com/office/drawing/2014/main" id="{05780F14-F2EC-6A5B-C11C-2697E04A2174}"/>
              </a:ext>
            </a:extLst>
          </p:cNvPr>
          <p:cNvGraphicFramePr>
            <a:graphicFrameLocks noChangeAspect="1"/>
          </p:cNvGraphicFramePr>
          <p:nvPr>
            <p:extLst>
              <p:ext uri="{D42A27DB-BD31-4B8C-83A1-F6EECF244321}">
                <p14:modId xmlns:p14="http://schemas.microsoft.com/office/powerpoint/2010/main" val="2395480419"/>
              </p:ext>
            </p:extLst>
          </p:nvPr>
        </p:nvGraphicFramePr>
        <p:xfrm>
          <a:off x="4790589" y="5147391"/>
          <a:ext cx="1757363" cy="573087"/>
        </p:xfrm>
        <a:graphic>
          <a:graphicData uri="http://schemas.openxmlformats.org/presentationml/2006/ole">
            <mc:AlternateContent xmlns:mc="http://schemas.openxmlformats.org/markup-compatibility/2006">
              <mc:Choice xmlns:v="urn:schemas-microsoft-com:vml" Requires="v">
                <p:oleObj name="Equation" r:id="rId2" imgW="1320480" imgH="431640" progId="Equation.DSMT4">
                  <p:embed/>
                </p:oleObj>
              </mc:Choice>
              <mc:Fallback>
                <p:oleObj name="Equation" r:id="rId2" imgW="1320480" imgH="431640" progId="Equation.DSMT4">
                  <p:embed/>
                  <p:pic>
                    <p:nvPicPr>
                      <p:cNvPr id="0" name=""/>
                      <p:cNvPicPr/>
                      <p:nvPr/>
                    </p:nvPicPr>
                    <p:blipFill>
                      <a:blip r:embed="rId3"/>
                      <a:stretch>
                        <a:fillRect/>
                      </a:stretch>
                    </p:blipFill>
                    <p:spPr>
                      <a:xfrm>
                        <a:off x="4790589" y="5147391"/>
                        <a:ext cx="1757363" cy="573087"/>
                      </a:xfrm>
                      <a:prstGeom prst="rect">
                        <a:avLst/>
                      </a:prstGeom>
                    </p:spPr>
                  </p:pic>
                </p:oleObj>
              </mc:Fallback>
            </mc:AlternateContent>
          </a:graphicData>
        </a:graphic>
      </p:graphicFrame>
      <p:sp>
        <p:nvSpPr>
          <p:cNvPr id="14" name="Content Placeholder 5">
            <a:extLst>
              <a:ext uri="{FF2B5EF4-FFF2-40B4-BE49-F238E27FC236}">
                <a16:creationId xmlns:a16="http://schemas.microsoft.com/office/drawing/2014/main" id="{9E85FF54-6B24-C7D7-7242-E3A592FF6734}"/>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83877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p:txBody>
          <a:bodyPr>
            <a:normAutofit/>
          </a:bodyPr>
          <a:lstStyle/>
          <a:p>
            <a:r>
              <a:rPr lang="en-US" dirty="0">
                <a:solidFill>
                  <a:schemeClr val="bg1"/>
                </a:solidFill>
              </a:rPr>
              <a:t>Notes Receivable Review Question</a:t>
            </a:r>
            <a:endParaRPr lang="en-IN" dirty="0"/>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2"/>
          </p:nvPr>
        </p:nvSpPr>
        <p:spPr/>
        <p:txBody>
          <a:bodyPr>
            <a:normAutofit/>
          </a:bodyPr>
          <a:lstStyle/>
          <a:p>
            <a:pPr marL="0" indent="0">
              <a:lnSpc>
                <a:spcPct val="100000"/>
              </a:lnSpc>
              <a:spcBef>
                <a:spcPts val="624"/>
              </a:spcBef>
              <a:buNone/>
            </a:pPr>
            <a:r>
              <a:rPr lang="en-US" dirty="0"/>
              <a:t>Accounts and notes receivable are reported in the current assets section of the statement of financial position at:</a:t>
            </a:r>
          </a:p>
          <a:p>
            <a:pPr marL="720725" indent="-366713">
              <a:lnSpc>
                <a:spcPct val="100000"/>
              </a:lnSpc>
              <a:spcBef>
                <a:spcPts val="624"/>
              </a:spcBef>
              <a:buFont typeface="+mj-lt"/>
              <a:buAutoNum type="alphaLcPeriod"/>
            </a:pPr>
            <a:r>
              <a:rPr lang="en-US" dirty="0"/>
              <a:t>cash (net) realizable value.</a:t>
            </a:r>
          </a:p>
          <a:p>
            <a:pPr marL="720725" indent="-366713">
              <a:lnSpc>
                <a:spcPct val="100000"/>
              </a:lnSpc>
              <a:spcBef>
                <a:spcPts val="624"/>
              </a:spcBef>
              <a:buFont typeface="+mj-lt"/>
              <a:buAutoNum type="alphaLcPeriod"/>
            </a:pPr>
            <a:r>
              <a:rPr lang="en-US" dirty="0"/>
              <a:t>net book value.</a:t>
            </a:r>
          </a:p>
          <a:p>
            <a:pPr marL="720725" indent="-366713">
              <a:lnSpc>
                <a:spcPct val="100000"/>
              </a:lnSpc>
              <a:spcBef>
                <a:spcPts val="624"/>
              </a:spcBef>
              <a:buFont typeface="+mj-lt"/>
              <a:buAutoNum type="alphaLcPeriod"/>
            </a:pPr>
            <a:r>
              <a:rPr lang="en-US" dirty="0"/>
              <a:t>lower-of-cost-or-net realizable value.</a:t>
            </a:r>
          </a:p>
          <a:p>
            <a:pPr marL="720725" indent="-366713">
              <a:lnSpc>
                <a:spcPct val="100000"/>
              </a:lnSpc>
              <a:spcBef>
                <a:spcPts val="624"/>
              </a:spcBef>
              <a:buFont typeface="+mj-lt"/>
              <a:buAutoNum type="alphaLcPeriod"/>
            </a:pPr>
            <a:r>
              <a:rPr lang="en-US" dirty="0"/>
              <a:t>invoice cost.</a:t>
            </a:r>
          </a:p>
        </p:txBody>
      </p:sp>
      <p:sp>
        <p:nvSpPr>
          <p:cNvPr id="10" name="Content Placeholder 5">
            <a:extLst>
              <a:ext uri="{FF2B5EF4-FFF2-40B4-BE49-F238E27FC236}">
                <a16:creationId xmlns:a16="http://schemas.microsoft.com/office/drawing/2014/main" id="{58C6C5FF-3FBF-FC51-60C2-758F887E1277}"/>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2860964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6FD007-0B59-26BF-E3E0-911D36470F88}"/>
              </a:ext>
            </a:extLst>
          </p:cNvPr>
          <p:cNvSpPr>
            <a:spLocks noGrp="1"/>
          </p:cNvSpPr>
          <p:nvPr>
            <p:ph type="title"/>
          </p:nvPr>
        </p:nvSpPr>
        <p:spPr/>
        <p:txBody>
          <a:bodyPr>
            <a:normAutofit/>
          </a:bodyPr>
          <a:lstStyle/>
          <a:p>
            <a:r>
              <a:rPr lang="en-US" dirty="0">
                <a:solidFill>
                  <a:schemeClr val="bg1"/>
                </a:solidFill>
              </a:rPr>
              <a:t>Notes Receivable – Solution</a:t>
            </a:r>
            <a:endParaRPr lang="en-IN" dirty="0"/>
          </a:p>
        </p:txBody>
      </p:sp>
      <p:sp>
        <p:nvSpPr>
          <p:cNvPr id="12" name="Content Placeholder 11">
            <a:extLst>
              <a:ext uri="{FF2B5EF4-FFF2-40B4-BE49-F238E27FC236}">
                <a16:creationId xmlns:a16="http://schemas.microsoft.com/office/drawing/2014/main" id="{D5B67B29-1F91-EAF0-F333-C3E3DEEBE34B}"/>
              </a:ext>
            </a:extLst>
          </p:cNvPr>
          <p:cNvSpPr>
            <a:spLocks noGrp="1"/>
          </p:cNvSpPr>
          <p:nvPr>
            <p:ph sz="quarter" idx="12"/>
          </p:nvPr>
        </p:nvSpPr>
        <p:spPr/>
        <p:txBody>
          <a:bodyPr>
            <a:normAutofit/>
          </a:bodyPr>
          <a:lstStyle/>
          <a:p>
            <a:pPr marL="0" indent="0">
              <a:lnSpc>
                <a:spcPct val="100000"/>
              </a:lnSpc>
              <a:spcBef>
                <a:spcPts val="624"/>
              </a:spcBef>
              <a:buNone/>
            </a:pPr>
            <a:r>
              <a:rPr lang="en-US" dirty="0"/>
              <a:t>Accounts and notes receivable are reported in the current assets section of the statement of financial position at:</a:t>
            </a:r>
          </a:p>
          <a:p>
            <a:pPr marL="720725" indent="-366713">
              <a:lnSpc>
                <a:spcPct val="100000"/>
              </a:lnSpc>
              <a:spcBef>
                <a:spcPts val="624"/>
              </a:spcBef>
              <a:buFont typeface="+mj-lt"/>
              <a:buAutoNum type="alphaLcPeriod"/>
            </a:pPr>
            <a:r>
              <a:rPr lang="en-US" b="1" dirty="0"/>
              <a:t>cash (net) realizable value. </a:t>
            </a:r>
            <a:r>
              <a:rPr lang="en-US" dirty="0"/>
              <a:t>(Correct)</a:t>
            </a:r>
          </a:p>
          <a:p>
            <a:pPr marL="720725" indent="-366713">
              <a:lnSpc>
                <a:spcPct val="100000"/>
              </a:lnSpc>
              <a:spcBef>
                <a:spcPts val="624"/>
              </a:spcBef>
              <a:buFont typeface="+mj-lt"/>
              <a:buAutoNum type="alphaLcPeriod"/>
            </a:pPr>
            <a:r>
              <a:rPr lang="en-US" dirty="0"/>
              <a:t>net book value.</a:t>
            </a:r>
          </a:p>
          <a:p>
            <a:pPr marL="720725" indent="-366713">
              <a:lnSpc>
                <a:spcPct val="100000"/>
              </a:lnSpc>
              <a:spcBef>
                <a:spcPts val="624"/>
              </a:spcBef>
              <a:buFont typeface="+mj-lt"/>
              <a:buAutoNum type="alphaLcPeriod"/>
            </a:pPr>
            <a:r>
              <a:rPr lang="en-US" dirty="0"/>
              <a:t>lower-of-cost-or-net realizable value.</a:t>
            </a:r>
          </a:p>
          <a:p>
            <a:pPr marL="720725" indent="-366713">
              <a:lnSpc>
                <a:spcPct val="100000"/>
              </a:lnSpc>
              <a:spcBef>
                <a:spcPts val="624"/>
              </a:spcBef>
              <a:buFont typeface="+mj-lt"/>
              <a:buAutoNum type="alphaLcPeriod"/>
            </a:pPr>
            <a:r>
              <a:rPr lang="en-US" dirty="0"/>
              <a:t>invoice cost.</a:t>
            </a:r>
          </a:p>
        </p:txBody>
      </p:sp>
      <p:sp>
        <p:nvSpPr>
          <p:cNvPr id="15" name="Content Placeholder 5">
            <a:extLst>
              <a:ext uri="{FF2B5EF4-FFF2-40B4-BE49-F238E27FC236}">
                <a16:creationId xmlns:a16="http://schemas.microsoft.com/office/drawing/2014/main" id="{C3034C68-5836-C920-4D76-B4F234C76E61}"/>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852516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A20DD0A-A308-64F2-5BA2-BFDE768FC5D9}"/>
              </a:ext>
            </a:extLst>
          </p:cNvPr>
          <p:cNvSpPr>
            <a:spLocks noGrp="1"/>
          </p:cNvSpPr>
          <p:nvPr>
            <p:ph type="title"/>
          </p:nvPr>
        </p:nvSpPr>
        <p:spPr>
          <a:xfrm>
            <a:off x="514353" y="460255"/>
            <a:ext cx="6802132" cy="849312"/>
          </a:xfrm>
        </p:spPr>
        <p:txBody>
          <a:bodyPr>
            <a:normAutofit fontScale="90000"/>
          </a:bodyPr>
          <a:lstStyle/>
          <a:p>
            <a:r>
              <a:rPr lang="en-US" sz="4400" dirty="0"/>
              <a:t>Accrual of Interest Receivable </a:t>
            </a:r>
            <a:r>
              <a:rPr lang="en-US" sz="4400" b="0" baseline="0" dirty="0"/>
              <a:t>(1 of 2)</a:t>
            </a:r>
            <a:endParaRPr lang="en-IN" dirty="0"/>
          </a:p>
        </p:txBody>
      </p:sp>
      <p:sp>
        <p:nvSpPr>
          <p:cNvPr id="12" name="Content Placeholder 11">
            <a:extLst>
              <a:ext uri="{FF2B5EF4-FFF2-40B4-BE49-F238E27FC236}">
                <a16:creationId xmlns:a16="http://schemas.microsoft.com/office/drawing/2014/main" id="{C49DAAC7-CF55-E653-00D1-07A1A05E9791}"/>
              </a:ext>
            </a:extLst>
          </p:cNvPr>
          <p:cNvSpPr>
            <a:spLocks noGrp="1"/>
          </p:cNvSpPr>
          <p:nvPr>
            <p:ph sz="quarter" idx="12"/>
          </p:nvPr>
        </p:nvSpPr>
        <p:spPr>
          <a:xfrm>
            <a:off x="513862" y="1697447"/>
            <a:ext cx="8115301" cy="1314450"/>
          </a:xfrm>
        </p:spPr>
        <p:txBody>
          <a:bodyPr>
            <a:normAutofit fontScale="92500" lnSpcReduction="10000"/>
          </a:bodyPr>
          <a:lstStyle/>
          <a:p>
            <a:pPr marL="0" indent="0">
              <a:lnSpc>
                <a:spcPct val="110000"/>
              </a:lnSpc>
              <a:buNone/>
            </a:pPr>
            <a:r>
              <a:rPr lang="en-US" sz="2800" b="1" dirty="0"/>
              <a:t>Illustration</a:t>
            </a:r>
            <a:r>
              <a:rPr lang="en-US" sz="2800" dirty="0"/>
              <a:t>: Suppose instead that Wolder Co. prepares financial statements as of September 30. The adjusting entry</a:t>
            </a:r>
            <a:r>
              <a:rPr lang="en-US" sz="2800" baseline="0" dirty="0"/>
              <a:t> </a:t>
            </a:r>
            <a:r>
              <a:rPr lang="en-US" sz="2800" dirty="0"/>
              <a:t>by Wolder is for four months ending Sept. 30.</a:t>
            </a:r>
          </a:p>
        </p:txBody>
      </p:sp>
      <p:pic>
        <p:nvPicPr>
          <p:cNvPr id="22" name="Picture Placeholder 21" descr="An illustration depicts a timeline diagram. The timeline ranges from June 1 to November 1 with a break point at September 30. From June 1 to September 30 for a period of four months, Earns Euro 300, while from September 30 to November 1, for a period of one month, Earns Euro 75. The total cash received on November 1 is displayed as Euro 375.">
            <a:extLst>
              <a:ext uri="{FF2B5EF4-FFF2-40B4-BE49-F238E27FC236}">
                <a16:creationId xmlns:a16="http://schemas.microsoft.com/office/drawing/2014/main" id="{56F1B3AF-A6D6-ABBA-9519-7765AD58377B}"/>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tretch/>
        </p:blipFill>
        <p:spPr>
          <a:xfrm>
            <a:off x="1827516" y="2984824"/>
            <a:ext cx="5488969" cy="1659268"/>
          </a:xfrm>
          <a:prstGeom prst="rect">
            <a:avLst/>
          </a:prstGeom>
        </p:spPr>
      </p:pic>
      <p:sp>
        <p:nvSpPr>
          <p:cNvPr id="15" name="Content Placeholder 14">
            <a:extLst>
              <a:ext uri="{FF2B5EF4-FFF2-40B4-BE49-F238E27FC236}">
                <a16:creationId xmlns:a16="http://schemas.microsoft.com/office/drawing/2014/main" id="{5CB9D08E-1146-AC80-AC22-2B10319F439C}"/>
              </a:ext>
            </a:extLst>
          </p:cNvPr>
          <p:cNvSpPr>
            <a:spLocks noGrp="1"/>
          </p:cNvSpPr>
          <p:nvPr>
            <p:ph sz="quarter" idx="18"/>
          </p:nvPr>
        </p:nvSpPr>
        <p:spPr>
          <a:xfrm>
            <a:off x="552756" y="4848173"/>
            <a:ext cx="1386576" cy="462882"/>
          </a:xfrm>
        </p:spPr>
        <p:txBody>
          <a:bodyPr>
            <a:normAutofit lnSpcReduction="10000"/>
          </a:bodyPr>
          <a:lstStyle/>
          <a:p>
            <a:pPr marL="0" indent="0">
              <a:buNone/>
            </a:pPr>
            <a:r>
              <a:rPr lang="en-US" sz="2600" dirty="0"/>
              <a:t>Sept. 30</a:t>
            </a:r>
          </a:p>
        </p:txBody>
      </p:sp>
      <p:sp>
        <p:nvSpPr>
          <p:cNvPr id="13" name="Content Placeholder 5">
            <a:extLst>
              <a:ext uri="{FF2B5EF4-FFF2-40B4-BE49-F238E27FC236}">
                <a16:creationId xmlns:a16="http://schemas.microsoft.com/office/drawing/2014/main" id="{DBE599D3-4C5C-00AC-57C0-8A1346594862}"/>
              </a:ext>
            </a:extLst>
          </p:cNvPr>
          <p:cNvSpPr>
            <a:spLocks noGrp="1"/>
          </p:cNvSpPr>
          <p:nvPr>
            <p:ph sz="quarter" idx="20"/>
          </p:nvPr>
        </p:nvSpPr>
        <p:spPr>
          <a:xfrm>
            <a:off x="1799253" y="4669976"/>
            <a:ext cx="7013156" cy="1314450"/>
          </a:xfrm>
          <a:ln>
            <a:noFill/>
          </a:ln>
        </p:spPr>
        <p:txBody>
          <a:bodyPr anchor="ctr" anchorCtr="0">
            <a:normAutofit/>
          </a:bodyPr>
          <a:lstStyle/>
          <a:p>
            <a:pPr marL="0" indent="0">
              <a:lnSpc>
                <a:spcPct val="100000"/>
              </a:lnSpc>
              <a:spcBef>
                <a:spcPts val="1200"/>
              </a:spcBef>
              <a:buNone/>
            </a:pPr>
            <a:r>
              <a:rPr lang="en-US" sz="2600" dirty="0"/>
              <a:t>Interest Receivable </a:t>
            </a:r>
            <a:r>
              <a:rPr lang="en-US" sz="1600" dirty="0"/>
              <a:t>				  	</a:t>
            </a:r>
            <a:r>
              <a:rPr lang="en-US" sz="2600" dirty="0"/>
              <a:t>300</a:t>
            </a:r>
          </a:p>
          <a:p>
            <a:pPr marL="0" indent="361950">
              <a:lnSpc>
                <a:spcPct val="100000"/>
              </a:lnSpc>
              <a:spcBef>
                <a:spcPts val="1200"/>
              </a:spcBef>
              <a:buNone/>
            </a:pPr>
            <a:r>
              <a:rPr lang="en-US" sz="2600" dirty="0"/>
              <a:t>Interest Revenue						300</a:t>
            </a:r>
          </a:p>
        </p:txBody>
      </p:sp>
      <p:graphicFrame>
        <p:nvGraphicFramePr>
          <p:cNvPr id="4" name="Object 3" descr="open left parenthesis € times 10 comma 000 multiplication nine percent prefix multiplication of four divided by 12 close">
            <a:extLst>
              <a:ext uri="{FF2B5EF4-FFF2-40B4-BE49-F238E27FC236}">
                <a16:creationId xmlns:a16="http://schemas.microsoft.com/office/drawing/2014/main" id="{685B8DE0-F0AB-760C-B11D-F0CEF960ECCF}"/>
              </a:ext>
            </a:extLst>
          </p:cNvPr>
          <p:cNvGraphicFramePr>
            <a:graphicFrameLocks noChangeAspect="1"/>
          </p:cNvGraphicFramePr>
          <p:nvPr>
            <p:extLst>
              <p:ext uri="{D42A27DB-BD31-4B8C-83A1-F6EECF244321}">
                <p14:modId xmlns:p14="http://schemas.microsoft.com/office/powerpoint/2010/main" val="2390845458"/>
              </p:ext>
            </p:extLst>
          </p:nvPr>
        </p:nvGraphicFramePr>
        <p:xfrm>
          <a:off x="4512161" y="4797535"/>
          <a:ext cx="1758950" cy="574675"/>
        </p:xfrm>
        <a:graphic>
          <a:graphicData uri="http://schemas.openxmlformats.org/presentationml/2006/ole">
            <mc:AlternateContent xmlns:mc="http://schemas.openxmlformats.org/markup-compatibility/2006">
              <mc:Choice xmlns:v="urn:schemas-microsoft-com:vml" Requires="v">
                <p:oleObj name="Equation" r:id="rId3" imgW="1320480" imgH="431640" progId="Equation.DSMT4">
                  <p:embed/>
                </p:oleObj>
              </mc:Choice>
              <mc:Fallback>
                <p:oleObj name="Equation" r:id="rId3" imgW="1320480" imgH="431640" progId="Equation.DSMT4">
                  <p:embed/>
                  <p:pic>
                    <p:nvPicPr>
                      <p:cNvPr id="7" name="Object 6">
                        <a:extLst>
                          <a:ext uri="{FF2B5EF4-FFF2-40B4-BE49-F238E27FC236}">
                            <a16:creationId xmlns:a16="http://schemas.microsoft.com/office/drawing/2014/main" id="{05780F14-F2EC-6A5B-C11C-2697E04A2174}"/>
                          </a:ext>
                        </a:extLst>
                      </p:cNvPr>
                      <p:cNvPicPr/>
                      <p:nvPr/>
                    </p:nvPicPr>
                    <p:blipFill>
                      <a:blip r:embed="rId4"/>
                      <a:stretch>
                        <a:fillRect/>
                      </a:stretch>
                    </p:blipFill>
                    <p:spPr>
                      <a:xfrm>
                        <a:off x="4512161" y="4797535"/>
                        <a:ext cx="1758950" cy="574675"/>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048E4B3A-D947-CF02-EC43-25AD891461BC}"/>
              </a:ext>
            </a:extLst>
          </p:cNvPr>
          <p:cNvSpPr>
            <a:spLocks noGrp="1"/>
          </p:cNvSpPr>
          <p:nvPr>
            <p:ph sz="quarter" idx="21"/>
          </p:nvPr>
        </p:nvSpPr>
        <p:spPr>
          <a:xfrm>
            <a:off x="514352" y="6008040"/>
            <a:ext cx="8338245" cy="462881"/>
          </a:xfrm>
        </p:spPr>
        <p:txBody>
          <a:bodyPr>
            <a:normAutofit/>
          </a:bodyPr>
          <a:lstStyle/>
          <a:p>
            <a:pPr marL="0" indent="0">
              <a:buNone/>
            </a:pPr>
            <a:r>
              <a:rPr lang="en-CA" sz="2000" b="1" dirty="0"/>
              <a:t>Illustration 8.17: </a:t>
            </a:r>
            <a:r>
              <a:rPr lang="en-CA" sz="2000" dirty="0"/>
              <a:t>Timeline of interest earned</a:t>
            </a:r>
          </a:p>
        </p:txBody>
      </p:sp>
      <p:sp>
        <p:nvSpPr>
          <p:cNvPr id="9" name="Content Placeholder 5">
            <a:extLst>
              <a:ext uri="{FF2B5EF4-FFF2-40B4-BE49-F238E27FC236}">
                <a16:creationId xmlns:a16="http://schemas.microsoft.com/office/drawing/2014/main" id="{EFDD17C5-9A85-05DF-1BFB-1FCB8D1CCC4B}"/>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201286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A20DD0A-A308-64F2-5BA2-BFDE768FC5D9}"/>
              </a:ext>
            </a:extLst>
          </p:cNvPr>
          <p:cNvSpPr>
            <a:spLocks noGrp="1"/>
          </p:cNvSpPr>
          <p:nvPr>
            <p:ph type="title"/>
          </p:nvPr>
        </p:nvSpPr>
        <p:spPr>
          <a:xfrm>
            <a:off x="514353" y="460255"/>
            <a:ext cx="6640591" cy="849312"/>
          </a:xfrm>
        </p:spPr>
        <p:txBody>
          <a:bodyPr>
            <a:normAutofit fontScale="90000"/>
          </a:bodyPr>
          <a:lstStyle/>
          <a:p>
            <a:r>
              <a:rPr lang="en-US" sz="4400" dirty="0"/>
              <a:t>Accrual of Interest Receivable </a:t>
            </a:r>
            <a:r>
              <a:rPr lang="en-US" sz="4400" b="0" baseline="0" dirty="0"/>
              <a:t>(2 of 2)</a:t>
            </a:r>
            <a:endParaRPr lang="en-IN" dirty="0"/>
          </a:p>
        </p:txBody>
      </p:sp>
      <p:sp>
        <p:nvSpPr>
          <p:cNvPr id="12" name="Content Placeholder 11">
            <a:extLst>
              <a:ext uri="{FF2B5EF4-FFF2-40B4-BE49-F238E27FC236}">
                <a16:creationId xmlns:a16="http://schemas.microsoft.com/office/drawing/2014/main" id="{C49DAAC7-CF55-E653-00D1-07A1A05E9791}"/>
              </a:ext>
            </a:extLst>
          </p:cNvPr>
          <p:cNvSpPr>
            <a:spLocks noGrp="1"/>
          </p:cNvSpPr>
          <p:nvPr>
            <p:ph sz="quarter" idx="12"/>
          </p:nvPr>
        </p:nvSpPr>
        <p:spPr>
          <a:xfrm>
            <a:off x="513862" y="1622033"/>
            <a:ext cx="8220563" cy="1026904"/>
          </a:xfrm>
        </p:spPr>
        <p:txBody>
          <a:bodyPr>
            <a:normAutofit/>
          </a:bodyPr>
          <a:lstStyle/>
          <a:p>
            <a:pPr marL="0" indent="0">
              <a:buNone/>
            </a:pPr>
            <a:r>
              <a:rPr lang="en-US" sz="2800" b="1" dirty="0"/>
              <a:t>Illustration: </a:t>
            </a:r>
            <a:r>
              <a:rPr lang="en-US" sz="2800" dirty="0"/>
              <a:t>Prepare the entry Wolder would make to record the honoring of the Higley note on November 1.</a:t>
            </a:r>
          </a:p>
        </p:txBody>
      </p:sp>
      <p:sp>
        <p:nvSpPr>
          <p:cNvPr id="5" name="Content Placeholder 4">
            <a:extLst>
              <a:ext uri="{FF2B5EF4-FFF2-40B4-BE49-F238E27FC236}">
                <a16:creationId xmlns:a16="http://schemas.microsoft.com/office/drawing/2014/main" id="{4A224D4B-2493-95C4-AB5C-F5E051D79666}"/>
              </a:ext>
            </a:extLst>
          </p:cNvPr>
          <p:cNvSpPr>
            <a:spLocks noGrp="1"/>
          </p:cNvSpPr>
          <p:nvPr>
            <p:ph sz="quarter" idx="18"/>
          </p:nvPr>
        </p:nvSpPr>
        <p:spPr>
          <a:xfrm>
            <a:off x="592138" y="2808270"/>
            <a:ext cx="1116082" cy="553374"/>
          </a:xfrm>
        </p:spPr>
        <p:txBody>
          <a:bodyPr>
            <a:normAutofit/>
          </a:bodyPr>
          <a:lstStyle/>
          <a:p>
            <a:pPr marL="0" indent="0">
              <a:buNone/>
            </a:pPr>
            <a:r>
              <a:rPr lang="en-IN" sz="2600" dirty="0"/>
              <a:t>Nov. 1</a:t>
            </a:r>
          </a:p>
        </p:txBody>
      </p:sp>
      <p:sp>
        <p:nvSpPr>
          <p:cNvPr id="16" name="Content Placeholder 5">
            <a:extLst>
              <a:ext uri="{FF2B5EF4-FFF2-40B4-BE49-F238E27FC236}">
                <a16:creationId xmlns:a16="http://schemas.microsoft.com/office/drawing/2014/main" id="{EA3BECE1-0C21-2783-0D0C-FE4D21271022}"/>
              </a:ext>
            </a:extLst>
          </p:cNvPr>
          <p:cNvSpPr>
            <a:spLocks noGrp="1"/>
          </p:cNvSpPr>
          <p:nvPr>
            <p:ph sz="quarter" idx="20"/>
          </p:nvPr>
        </p:nvSpPr>
        <p:spPr>
          <a:xfrm>
            <a:off x="1627766" y="2752678"/>
            <a:ext cx="7367644" cy="2226749"/>
          </a:xfrm>
          <a:ln>
            <a:noFill/>
          </a:ln>
        </p:spPr>
        <p:txBody>
          <a:bodyPr anchor="ctr" anchorCtr="0">
            <a:normAutofit/>
          </a:bodyPr>
          <a:lstStyle/>
          <a:p>
            <a:pPr marL="0" indent="0">
              <a:lnSpc>
                <a:spcPct val="100000"/>
              </a:lnSpc>
              <a:spcBef>
                <a:spcPts val="1200"/>
              </a:spcBef>
              <a:buNone/>
            </a:pPr>
            <a:r>
              <a:rPr lang="en-US" sz="2600" dirty="0"/>
              <a:t>Cash						10,375</a:t>
            </a:r>
          </a:p>
          <a:p>
            <a:pPr marL="0" indent="361950">
              <a:lnSpc>
                <a:spcPct val="100000"/>
              </a:lnSpc>
              <a:spcBef>
                <a:spcPts val="1200"/>
              </a:spcBef>
              <a:buNone/>
            </a:pPr>
            <a:r>
              <a:rPr lang="en-US" sz="2600" dirty="0"/>
              <a:t>Notes Receivable					    10,000</a:t>
            </a:r>
          </a:p>
          <a:p>
            <a:pPr marL="0" indent="361950">
              <a:lnSpc>
                <a:spcPct val="100000"/>
              </a:lnSpc>
              <a:spcBef>
                <a:spcPts val="1200"/>
              </a:spcBef>
              <a:buNone/>
            </a:pPr>
            <a:r>
              <a:rPr lang="en-US" sz="2600" dirty="0"/>
              <a:t>Interest Receivable					 300</a:t>
            </a:r>
          </a:p>
          <a:p>
            <a:pPr marL="0" indent="361950">
              <a:lnSpc>
                <a:spcPct val="100000"/>
              </a:lnSpc>
              <a:spcBef>
                <a:spcPts val="1200"/>
              </a:spcBef>
              <a:buNone/>
            </a:pPr>
            <a:r>
              <a:rPr lang="en-US" sz="2600" dirty="0"/>
              <a:t>Interest Revenue </a:t>
            </a:r>
            <a:r>
              <a:rPr lang="en-US" sz="1600" dirty="0"/>
              <a:t>						     </a:t>
            </a:r>
            <a:r>
              <a:rPr lang="en-US" sz="2600" dirty="0"/>
              <a:t>75</a:t>
            </a:r>
          </a:p>
        </p:txBody>
      </p:sp>
      <p:graphicFrame>
        <p:nvGraphicFramePr>
          <p:cNvPr id="3" name="Object 2" descr="open left parenthesis € times 10 comma 000 multiplication nine percent prefix multiplication of one divided by 12 close">
            <a:extLst>
              <a:ext uri="{FF2B5EF4-FFF2-40B4-BE49-F238E27FC236}">
                <a16:creationId xmlns:a16="http://schemas.microsoft.com/office/drawing/2014/main" id="{285DE611-9CF4-E42C-2A62-78A813C746E2}"/>
              </a:ext>
            </a:extLst>
          </p:cNvPr>
          <p:cNvGraphicFramePr>
            <a:graphicFrameLocks noChangeAspect="1"/>
          </p:cNvGraphicFramePr>
          <p:nvPr>
            <p:extLst>
              <p:ext uri="{D42A27DB-BD31-4B8C-83A1-F6EECF244321}">
                <p14:modId xmlns:p14="http://schemas.microsoft.com/office/powerpoint/2010/main" val="223223007"/>
              </p:ext>
            </p:extLst>
          </p:nvPr>
        </p:nvGraphicFramePr>
        <p:xfrm>
          <a:off x="4572000" y="4508493"/>
          <a:ext cx="1758950" cy="574675"/>
        </p:xfrm>
        <a:graphic>
          <a:graphicData uri="http://schemas.openxmlformats.org/presentationml/2006/ole">
            <mc:AlternateContent xmlns:mc="http://schemas.openxmlformats.org/markup-compatibility/2006">
              <mc:Choice xmlns:v="urn:schemas-microsoft-com:vml" Requires="v">
                <p:oleObj name="Equation" r:id="rId2" imgW="1320480" imgH="431640" progId="Equation.DSMT4">
                  <p:embed/>
                </p:oleObj>
              </mc:Choice>
              <mc:Fallback>
                <p:oleObj name="Equation" r:id="rId2" imgW="1320480" imgH="431640" progId="Equation.DSMT4">
                  <p:embed/>
                  <p:pic>
                    <p:nvPicPr>
                      <p:cNvPr id="4" name="Object 3">
                        <a:extLst>
                          <a:ext uri="{FF2B5EF4-FFF2-40B4-BE49-F238E27FC236}">
                            <a16:creationId xmlns:a16="http://schemas.microsoft.com/office/drawing/2014/main" id="{685B8DE0-F0AB-760C-B11D-F0CEF960ECCF}"/>
                          </a:ext>
                        </a:extLst>
                      </p:cNvPr>
                      <p:cNvPicPr/>
                      <p:nvPr/>
                    </p:nvPicPr>
                    <p:blipFill>
                      <a:blip r:embed="rId3"/>
                      <a:stretch>
                        <a:fillRect/>
                      </a:stretch>
                    </p:blipFill>
                    <p:spPr>
                      <a:xfrm>
                        <a:off x="4572000" y="4508493"/>
                        <a:ext cx="1758950" cy="574675"/>
                      </a:xfrm>
                      <a:prstGeom prst="rect">
                        <a:avLst/>
                      </a:prstGeom>
                    </p:spPr>
                  </p:pic>
                </p:oleObj>
              </mc:Fallback>
            </mc:AlternateContent>
          </a:graphicData>
        </a:graphic>
      </p:graphicFrame>
      <p:sp>
        <p:nvSpPr>
          <p:cNvPr id="13" name="Content Placeholder 5">
            <a:extLst>
              <a:ext uri="{FF2B5EF4-FFF2-40B4-BE49-F238E27FC236}">
                <a16:creationId xmlns:a16="http://schemas.microsoft.com/office/drawing/2014/main" id="{66E4D311-7628-7A04-E40F-1FA51FCAF0E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78938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A20DD0A-A308-64F2-5BA2-BFDE768FC5D9}"/>
              </a:ext>
            </a:extLst>
          </p:cNvPr>
          <p:cNvSpPr>
            <a:spLocks noGrp="1"/>
          </p:cNvSpPr>
          <p:nvPr>
            <p:ph type="title"/>
          </p:nvPr>
        </p:nvSpPr>
        <p:spPr/>
        <p:txBody>
          <a:bodyPr/>
          <a:lstStyle/>
          <a:p>
            <a:r>
              <a:rPr lang="en-US" dirty="0"/>
              <a:t>Dishonor of Notes Receivable </a:t>
            </a:r>
            <a:r>
              <a:rPr lang="en-US" b="0" dirty="0"/>
              <a:t>(1 of 2)</a:t>
            </a:r>
            <a:endParaRPr lang="en-IN" dirty="0"/>
          </a:p>
        </p:txBody>
      </p:sp>
      <p:sp>
        <p:nvSpPr>
          <p:cNvPr id="12" name="Content Placeholder 11">
            <a:extLst>
              <a:ext uri="{FF2B5EF4-FFF2-40B4-BE49-F238E27FC236}">
                <a16:creationId xmlns:a16="http://schemas.microsoft.com/office/drawing/2014/main" id="{C49DAAC7-CF55-E653-00D1-07A1A05E9791}"/>
              </a:ext>
            </a:extLst>
          </p:cNvPr>
          <p:cNvSpPr>
            <a:spLocks noGrp="1"/>
          </p:cNvSpPr>
          <p:nvPr>
            <p:ph sz="quarter" idx="12"/>
          </p:nvPr>
        </p:nvSpPr>
        <p:spPr>
          <a:xfrm>
            <a:off x="513862" y="1424065"/>
            <a:ext cx="8115301" cy="2139267"/>
          </a:xfrm>
        </p:spPr>
        <p:txBody>
          <a:bodyPr>
            <a:noAutofit/>
          </a:bodyPr>
          <a:lstStyle/>
          <a:p>
            <a:pPr marL="0" indent="0">
              <a:buNone/>
            </a:pPr>
            <a:r>
              <a:rPr lang="en-US" sz="2600" b="1" dirty="0"/>
              <a:t>Illustration: </a:t>
            </a:r>
            <a:r>
              <a:rPr lang="en-US" sz="2600" dirty="0"/>
              <a:t>Assume that Higley Co. on November 1 indicates that it cannot pay at the present time. If it does expect eventual collection, Wolder Co. would make the following entry at the time the note is dishonored (assuming no previous accrual of interest).</a:t>
            </a:r>
          </a:p>
        </p:txBody>
      </p:sp>
      <p:sp>
        <p:nvSpPr>
          <p:cNvPr id="5" name="Content Placeholder 4">
            <a:extLst>
              <a:ext uri="{FF2B5EF4-FFF2-40B4-BE49-F238E27FC236}">
                <a16:creationId xmlns:a16="http://schemas.microsoft.com/office/drawing/2014/main" id="{3AF6D844-7832-82F1-B395-B2DCC831ECF1}"/>
              </a:ext>
            </a:extLst>
          </p:cNvPr>
          <p:cNvSpPr>
            <a:spLocks noGrp="1"/>
          </p:cNvSpPr>
          <p:nvPr>
            <p:ph sz="quarter" idx="18"/>
          </p:nvPr>
        </p:nvSpPr>
        <p:spPr>
          <a:xfrm>
            <a:off x="511754" y="3676990"/>
            <a:ext cx="1156275" cy="603616"/>
          </a:xfrm>
        </p:spPr>
        <p:txBody>
          <a:bodyPr>
            <a:normAutofit/>
          </a:bodyPr>
          <a:lstStyle/>
          <a:p>
            <a:pPr marL="0" indent="0">
              <a:buNone/>
            </a:pPr>
            <a:r>
              <a:rPr lang="en-IN" sz="2600" dirty="0"/>
              <a:t>Nov. 1</a:t>
            </a:r>
          </a:p>
        </p:txBody>
      </p:sp>
      <p:sp>
        <p:nvSpPr>
          <p:cNvPr id="15" name="Content Placeholder 5">
            <a:extLst>
              <a:ext uri="{FF2B5EF4-FFF2-40B4-BE49-F238E27FC236}">
                <a16:creationId xmlns:a16="http://schemas.microsoft.com/office/drawing/2014/main" id="{A29FC607-7954-9CA5-499C-F70B3919231C}"/>
              </a:ext>
            </a:extLst>
          </p:cNvPr>
          <p:cNvSpPr>
            <a:spLocks noGrp="1"/>
          </p:cNvSpPr>
          <p:nvPr>
            <p:ph sz="quarter" idx="20"/>
          </p:nvPr>
        </p:nvSpPr>
        <p:spPr>
          <a:xfrm>
            <a:off x="1618223" y="3662386"/>
            <a:ext cx="7213600" cy="1633095"/>
          </a:xfrm>
          <a:ln>
            <a:noFill/>
          </a:ln>
        </p:spPr>
        <p:txBody>
          <a:bodyPr anchor="ctr" anchorCtr="0">
            <a:normAutofit/>
          </a:bodyPr>
          <a:lstStyle/>
          <a:p>
            <a:pPr marL="0" indent="0">
              <a:lnSpc>
                <a:spcPct val="100000"/>
              </a:lnSpc>
              <a:spcBef>
                <a:spcPts val="1200"/>
              </a:spcBef>
              <a:buNone/>
            </a:pPr>
            <a:r>
              <a:rPr lang="en-US" sz="2600" dirty="0"/>
              <a:t>Accounts Receivable				10,375</a:t>
            </a:r>
          </a:p>
          <a:p>
            <a:pPr marL="0" indent="361950">
              <a:lnSpc>
                <a:spcPct val="100000"/>
              </a:lnSpc>
              <a:spcBef>
                <a:spcPts val="1200"/>
              </a:spcBef>
              <a:buNone/>
            </a:pPr>
            <a:r>
              <a:rPr lang="en-US" sz="2600" dirty="0"/>
              <a:t>Notes Receivable					    10,000</a:t>
            </a:r>
          </a:p>
          <a:p>
            <a:pPr marL="0" indent="361950">
              <a:lnSpc>
                <a:spcPct val="100000"/>
              </a:lnSpc>
              <a:spcBef>
                <a:spcPts val="1200"/>
              </a:spcBef>
              <a:buNone/>
            </a:pPr>
            <a:r>
              <a:rPr lang="en-US" sz="2600" dirty="0"/>
              <a:t>Interest Revenue						</a:t>
            </a:r>
            <a:r>
              <a:rPr lang="en-US" altLang="en-US" sz="2600" dirty="0">
                <a:cs typeface="Calibri" panose="020F0502020204030204" pitchFamily="34" charset="0"/>
              </a:rPr>
              <a:t>375</a:t>
            </a:r>
            <a:endParaRPr lang="en-US" sz="2600" dirty="0">
              <a:cs typeface="Calibri" panose="020F0502020204030204" pitchFamily="34" charset="0"/>
            </a:endParaRPr>
          </a:p>
        </p:txBody>
      </p:sp>
      <p:sp>
        <p:nvSpPr>
          <p:cNvPr id="13" name="Content Placeholder 5">
            <a:extLst>
              <a:ext uri="{FF2B5EF4-FFF2-40B4-BE49-F238E27FC236}">
                <a16:creationId xmlns:a16="http://schemas.microsoft.com/office/drawing/2014/main" id="{F5CFD3A8-D341-48FB-72C6-047E754B9094}"/>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5407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A20DD0A-A308-64F2-5BA2-BFDE768FC5D9}"/>
              </a:ext>
            </a:extLst>
          </p:cNvPr>
          <p:cNvSpPr>
            <a:spLocks noGrp="1"/>
          </p:cNvSpPr>
          <p:nvPr>
            <p:ph type="title"/>
          </p:nvPr>
        </p:nvSpPr>
        <p:spPr/>
        <p:txBody>
          <a:bodyPr/>
          <a:lstStyle/>
          <a:p>
            <a:r>
              <a:rPr lang="en-US" dirty="0"/>
              <a:t>Dishonor of Notes Receivable </a:t>
            </a:r>
            <a:r>
              <a:rPr lang="en-US" b="0" dirty="0"/>
              <a:t>(2 of 2)</a:t>
            </a:r>
            <a:endParaRPr lang="en-IN" dirty="0"/>
          </a:p>
        </p:txBody>
      </p:sp>
      <p:sp>
        <p:nvSpPr>
          <p:cNvPr id="12" name="Content Placeholder 11">
            <a:extLst>
              <a:ext uri="{FF2B5EF4-FFF2-40B4-BE49-F238E27FC236}">
                <a16:creationId xmlns:a16="http://schemas.microsoft.com/office/drawing/2014/main" id="{C49DAAC7-CF55-E653-00D1-07A1A05E9791}"/>
              </a:ext>
            </a:extLst>
          </p:cNvPr>
          <p:cNvSpPr>
            <a:spLocks noGrp="1"/>
          </p:cNvSpPr>
          <p:nvPr>
            <p:ph sz="quarter" idx="12"/>
          </p:nvPr>
        </p:nvSpPr>
        <p:spPr>
          <a:xfrm>
            <a:off x="513862" y="1424065"/>
            <a:ext cx="8115301" cy="2564409"/>
          </a:xfrm>
        </p:spPr>
        <p:txBody>
          <a:bodyPr>
            <a:noAutofit/>
          </a:bodyPr>
          <a:lstStyle/>
          <a:p>
            <a:pPr marL="0" indent="0">
              <a:buNone/>
            </a:pPr>
            <a:r>
              <a:rPr lang="en-US" sz="2600" b="1" dirty="0"/>
              <a:t>Illustration: </a:t>
            </a:r>
            <a:r>
              <a:rPr lang="en-US" sz="2600" dirty="0"/>
              <a:t>If instead on November 1 there is no hope of collection, the note holder would write off the face value of the note by making the following entry at the time the note is dishonored (assuming no previous accrual of interest). No interest revenue would be recorded because collection will not occur.</a:t>
            </a:r>
          </a:p>
        </p:txBody>
      </p:sp>
      <p:sp>
        <p:nvSpPr>
          <p:cNvPr id="5" name="Content Placeholder 4">
            <a:extLst>
              <a:ext uri="{FF2B5EF4-FFF2-40B4-BE49-F238E27FC236}">
                <a16:creationId xmlns:a16="http://schemas.microsoft.com/office/drawing/2014/main" id="{FFF0D666-A311-81D5-0E71-9A3BDD4270CD}"/>
              </a:ext>
            </a:extLst>
          </p:cNvPr>
          <p:cNvSpPr>
            <a:spLocks noGrp="1"/>
          </p:cNvSpPr>
          <p:nvPr>
            <p:ph sz="quarter" idx="18"/>
          </p:nvPr>
        </p:nvSpPr>
        <p:spPr>
          <a:xfrm>
            <a:off x="541898" y="3988474"/>
            <a:ext cx="1186420" cy="553374"/>
          </a:xfrm>
        </p:spPr>
        <p:txBody>
          <a:bodyPr>
            <a:normAutofit/>
          </a:bodyPr>
          <a:lstStyle/>
          <a:p>
            <a:pPr marL="0" indent="0">
              <a:buNone/>
            </a:pPr>
            <a:r>
              <a:rPr lang="en-IN" sz="2600" dirty="0"/>
              <a:t>Nov. 1</a:t>
            </a:r>
          </a:p>
        </p:txBody>
      </p:sp>
      <p:sp>
        <p:nvSpPr>
          <p:cNvPr id="15" name="Content Placeholder 5">
            <a:extLst>
              <a:ext uri="{FF2B5EF4-FFF2-40B4-BE49-F238E27FC236}">
                <a16:creationId xmlns:a16="http://schemas.microsoft.com/office/drawing/2014/main" id="{2FA9C21F-D9CC-3C8A-8250-84F5C5B29491}"/>
              </a:ext>
            </a:extLst>
          </p:cNvPr>
          <p:cNvSpPr>
            <a:spLocks noGrp="1"/>
          </p:cNvSpPr>
          <p:nvPr>
            <p:ph sz="quarter" idx="20"/>
          </p:nvPr>
        </p:nvSpPr>
        <p:spPr>
          <a:xfrm>
            <a:off x="1581794" y="3988475"/>
            <a:ext cx="7304677" cy="1167988"/>
          </a:xfrm>
          <a:ln>
            <a:noFill/>
          </a:ln>
        </p:spPr>
        <p:txBody>
          <a:bodyPr anchor="t" anchorCtr="0">
            <a:noAutofit/>
          </a:bodyPr>
          <a:lstStyle/>
          <a:p>
            <a:pPr marL="0" indent="0">
              <a:lnSpc>
                <a:spcPct val="100000"/>
              </a:lnSpc>
              <a:spcBef>
                <a:spcPts val="1200"/>
              </a:spcBef>
              <a:buNone/>
            </a:pPr>
            <a:r>
              <a:rPr lang="en-US" sz="2600" dirty="0"/>
              <a:t>Allowance for Doubtful Accounts	     10,000</a:t>
            </a:r>
          </a:p>
          <a:p>
            <a:pPr marL="0" indent="361950">
              <a:lnSpc>
                <a:spcPct val="100000"/>
              </a:lnSpc>
              <a:spcBef>
                <a:spcPts val="1200"/>
              </a:spcBef>
              <a:buNone/>
            </a:pPr>
            <a:r>
              <a:rPr lang="en-US" sz="2600" dirty="0"/>
              <a:t>Notes Receivable						10,000</a:t>
            </a:r>
          </a:p>
        </p:txBody>
      </p:sp>
      <p:sp>
        <p:nvSpPr>
          <p:cNvPr id="13" name="Content Placeholder 5">
            <a:extLst>
              <a:ext uri="{FF2B5EF4-FFF2-40B4-BE49-F238E27FC236}">
                <a16:creationId xmlns:a16="http://schemas.microsoft.com/office/drawing/2014/main" id="{D8227D42-8B86-7512-A3BC-A04011A845A5}"/>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96674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B89B0-4E7D-B9F4-08EA-9909C22E2C32}"/>
              </a:ext>
            </a:extLst>
          </p:cNvPr>
          <p:cNvSpPr>
            <a:spLocks noGrp="1"/>
          </p:cNvSpPr>
          <p:nvPr>
            <p:ph type="title"/>
          </p:nvPr>
        </p:nvSpPr>
        <p:spPr/>
        <p:txBody>
          <a:bodyPr/>
          <a:lstStyle/>
          <a:p>
            <a:r>
              <a:rPr lang="en-IN" dirty="0"/>
              <a:t>Accounts Receivable Example</a:t>
            </a:r>
          </a:p>
        </p:txBody>
      </p:sp>
      <p:sp>
        <p:nvSpPr>
          <p:cNvPr id="6" name="Content Placeholder 5">
            <a:extLst>
              <a:ext uri="{FF2B5EF4-FFF2-40B4-BE49-F238E27FC236}">
                <a16:creationId xmlns:a16="http://schemas.microsoft.com/office/drawing/2014/main" id="{72EF7638-9EF9-BA84-FB15-77713415A521}"/>
              </a:ext>
            </a:extLst>
          </p:cNvPr>
          <p:cNvSpPr>
            <a:spLocks noGrp="1"/>
          </p:cNvSpPr>
          <p:nvPr>
            <p:ph sz="quarter" idx="12"/>
          </p:nvPr>
        </p:nvSpPr>
        <p:spPr>
          <a:xfrm>
            <a:off x="513862" y="1424065"/>
            <a:ext cx="8115301" cy="2004935"/>
          </a:xfrm>
        </p:spPr>
        <p:txBody>
          <a:bodyPr>
            <a:normAutofit/>
          </a:bodyPr>
          <a:lstStyle/>
          <a:p>
            <a:pPr marL="0" indent="0">
              <a:buNone/>
            </a:pPr>
            <a:r>
              <a:rPr lang="en-US" sz="2400" b="1" dirty="0"/>
              <a:t>Illustration</a:t>
            </a:r>
            <a:r>
              <a:rPr lang="en-US" sz="2400" dirty="0"/>
              <a:t>: Assume that Zhang Ltd. on July 1, 2025, sells merchandise on account to Li Stores for ¥1,000, terms 2/10, n/30 (amounts in thousands). On July 5, Li returns merchandise with a sales price of ¥100 to Zhang. Prepare the journal entries to record these transactions.</a:t>
            </a:r>
          </a:p>
        </p:txBody>
      </p:sp>
      <p:sp>
        <p:nvSpPr>
          <p:cNvPr id="7" name="Content Placeholder 6">
            <a:extLst>
              <a:ext uri="{FF2B5EF4-FFF2-40B4-BE49-F238E27FC236}">
                <a16:creationId xmlns:a16="http://schemas.microsoft.com/office/drawing/2014/main" id="{A3E71679-7624-80C2-2047-25484182803F}"/>
              </a:ext>
            </a:extLst>
          </p:cNvPr>
          <p:cNvSpPr>
            <a:spLocks noGrp="1"/>
          </p:cNvSpPr>
          <p:nvPr>
            <p:ph sz="quarter" idx="18"/>
          </p:nvPr>
        </p:nvSpPr>
        <p:spPr>
          <a:xfrm>
            <a:off x="592138" y="3649962"/>
            <a:ext cx="895350" cy="503237"/>
          </a:xfrm>
        </p:spPr>
        <p:txBody>
          <a:bodyPr>
            <a:normAutofit/>
          </a:bodyPr>
          <a:lstStyle/>
          <a:p>
            <a:pPr marL="0" indent="0">
              <a:buNone/>
            </a:pPr>
            <a:r>
              <a:rPr lang="en-US" sz="2400" dirty="0"/>
              <a:t>Jul. 1</a:t>
            </a:r>
          </a:p>
        </p:txBody>
      </p:sp>
      <p:sp>
        <p:nvSpPr>
          <p:cNvPr id="15" name="Content Placeholder 5">
            <a:extLst>
              <a:ext uri="{FF2B5EF4-FFF2-40B4-BE49-F238E27FC236}">
                <a16:creationId xmlns:a16="http://schemas.microsoft.com/office/drawing/2014/main" id="{B33AE20E-FB49-64C5-4883-445BD47D9958}"/>
              </a:ext>
            </a:extLst>
          </p:cNvPr>
          <p:cNvSpPr>
            <a:spLocks noGrp="1"/>
          </p:cNvSpPr>
          <p:nvPr>
            <p:ph sz="quarter" idx="20"/>
          </p:nvPr>
        </p:nvSpPr>
        <p:spPr>
          <a:xfrm>
            <a:off x="1705566" y="3606203"/>
            <a:ext cx="6601132" cy="1164508"/>
          </a:xfrm>
          <a:ln>
            <a:noFill/>
          </a:ln>
        </p:spPr>
        <p:txBody>
          <a:bodyPr anchor="ctr" anchorCtr="0">
            <a:normAutofit/>
          </a:bodyPr>
          <a:lstStyle/>
          <a:p>
            <a:pPr marL="0" indent="0">
              <a:lnSpc>
                <a:spcPct val="100000"/>
              </a:lnSpc>
              <a:spcBef>
                <a:spcPts val="1200"/>
              </a:spcBef>
              <a:buNone/>
            </a:pPr>
            <a:r>
              <a:rPr lang="en-US" sz="2600" dirty="0"/>
              <a:t>Accounts Receivable			1,000</a:t>
            </a:r>
          </a:p>
          <a:p>
            <a:pPr marL="0" indent="717550">
              <a:lnSpc>
                <a:spcPct val="100000"/>
              </a:lnSpc>
              <a:spcBef>
                <a:spcPts val="1200"/>
              </a:spcBef>
              <a:buNone/>
            </a:pPr>
            <a:r>
              <a:rPr lang="en-US" sz="2600" dirty="0"/>
              <a:t>Sales Revenue					</a:t>
            </a:r>
            <a:r>
              <a:rPr lang="en-US" altLang="en-US" sz="2600" dirty="0">
                <a:cs typeface="Calibri" panose="020F0502020204030204" pitchFamily="34" charset="0"/>
              </a:rPr>
              <a:t>1,000</a:t>
            </a:r>
            <a:endParaRPr lang="en-US" sz="2600" dirty="0">
              <a:cs typeface="Calibri" panose="020F0502020204030204" pitchFamily="34" charset="0"/>
            </a:endParaRPr>
          </a:p>
        </p:txBody>
      </p:sp>
      <p:sp>
        <p:nvSpPr>
          <p:cNvPr id="10" name="Content Placeholder 9">
            <a:extLst>
              <a:ext uri="{FF2B5EF4-FFF2-40B4-BE49-F238E27FC236}">
                <a16:creationId xmlns:a16="http://schemas.microsoft.com/office/drawing/2014/main" id="{5E677A72-0501-1E5A-BC78-2330A417EDD9}"/>
              </a:ext>
            </a:extLst>
          </p:cNvPr>
          <p:cNvSpPr>
            <a:spLocks noGrp="1"/>
          </p:cNvSpPr>
          <p:nvPr>
            <p:ph sz="quarter" idx="21"/>
          </p:nvPr>
        </p:nvSpPr>
        <p:spPr>
          <a:xfrm>
            <a:off x="559287" y="5151654"/>
            <a:ext cx="994210" cy="488753"/>
          </a:xfrm>
        </p:spPr>
        <p:txBody>
          <a:bodyPr/>
          <a:lstStyle/>
          <a:p>
            <a:pPr marL="0" indent="0">
              <a:buNone/>
            </a:pPr>
            <a:r>
              <a:rPr lang="en-US" sz="2800" dirty="0"/>
              <a:t>Jul. 5</a:t>
            </a:r>
          </a:p>
        </p:txBody>
      </p:sp>
      <p:sp>
        <p:nvSpPr>
          <p:cNvPr id="19" name="Content Placeholder 5">
            <a:extLst>
              <a:ext uri="{FF2B5EF4-FFF2-40B4-BE49-F238E27FC236}">
                <a16:creationId xmlns:a16="http://schemas.microsoft.com/office/drawing/2014/main" id="{F2D59C4E-5786-38FA-1DA0-3F43B7D82923}"/>
              </a:ext>
            </a:extLst>
          </p:cNvPr>
          <p:cNvSpPr>
            <a:spLocks noGrp="1"/>
          </p:cNvSpPr>
          <p:nvPr>
            <p:ph sz="quarter" idx="23"/>
          </p:nvPr>
        </p:nvSpPr>
        <p:spPr>
          <a:xfrm>
            <a:off x="1687460" y="5090975"/>
            <a:ext cx="6601132" cy="1164508"/>
          </a:xfrm>
          <a:ln>
            <a:noFill/>
          </a:ln>
        </p:spPr>
        <p:txBody>
          <a:bodyPr anchor="ctr" anchorCtr="0">
            <a:noAutofit/>
          </a:bodyPr>
          <a:lstStyle/>
          <a:p>
            <a:pPr marL="0" indent="0">
              <a:lnSpc>
                <a:spcPct val="100000"/>
              </a:lnSpc>
              <a:spcBef>
                <a:spcPts val="1200"/>
              </a:spcBef>
              <a:buNone/>
            </a:pPr>
            <a:r>
              <a:rPr lang="en-US" sz="2600" dirty="0"/>
              <a:t>Sales Returns and Allowances		100</a:t>
            </a:r>
          </a:p>
          <a:p>
            <a:pPr marL="0" indent="717550">
              <a:lnSpc>
                <a:spcPct val="100000"/>
              </a:lnSpc>
              <a:spcBef>
                <a:spcPts val="1200"/>
              </a:spcBef>
              <a:buNone/>
            </a:pPr>
            <a:r>
              <a:rPr lang="en-US" sz="2600" dirty="0"/>
              <a:t>Accounts Receivable			</a:t>
            </a:r>
            <a:r>
              <a:rPr lang="en-US" altLang="en-US" sz="2600" dirty="0">
                <a:cs typeface="Calibri" panose="020F0502020204030204" pitchFamily="34" charset="0"/>
              </a:rPr>
              <a:t>100</a:t>
            </a:r>
            <a:endParaRPr lang="en-US" sz="2600" dirty="0">
              <a:cs typeface="Calibri" panose="020F0502020204030204" pitchFamily="34" charset="0"/>
            </a:endParaRPr>
          </a:p>
        </p:txBody>
      </p:sp>
      <p:sp>
        <p:nvSpPr>
          <p:cNvPr id="13" name="Content Placeholder 5">
            <a:extLst>
              <a:ext uri="{FF2B5EF4-FFF2-40B4-BE49-F238E27FC236}">
                <a16:creationId xmlns:a16="http://schemas.microsoft.com/office/drawing/2014/main" id="{28CF3AEF-1236-E02D-7D5A-FB72DAA2F220}"/>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82282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9"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C99E6B6-2012-A0CD-10F2-9F0EADB3C900}"/>
              </a:ext>
            </a:extLst>
          </p:cNvPr>
          <p:cNvSpPr>
            <a:spLocks noGrp="1"/>
          </p:cNvSpPr>
          <p:nvPr>
            <p:ph type="title"/>
          </p:nvPr>
        </p:nvSpPr>
        <p:spPr>
          <a:xfrm>
            <a:off x="513862" y="207390"/>
            <a:ext cx="8115302" cy="1102177"/>
          </a:xfrm>
        </p:spPr>
        <p:txBody>
          <a:bodyPr>
            <a:noAutofit/>
          </a:bodyPr>
          <a:lstStyle/>
          <a:p>
            <a:r>
              <a:rPr lang="en-US" dirty="0"/>
              <a:t>DO IT! 3: Recognizing Notes Receivable</a:t>
            </a:r>
            <a:endParaRPr lang="en-IN" dirty="0"/>
          </a:p>
        </p:txBody>
      </p:sp>
      <p:sp>
        <p:nvSpPr>
          <p:cNvPr id="14" name="Content Placeholder 13">
            <a:extLst>
              <a:ext uri="{FF2B5EF4-FFF2-40B4-BE49-F238E27FC236}">
                <a16:creationId xmlns:a16="http://schemas.microsoft.com/office/drawing/2014/main" id="{8D79BB45-630C-8AB6-2183-D01D15383635}"/>
              </a:ext>
            </a:extLst>
          </p:cNvPr>
          <p:cNvSpPr>
            <a:spLocks noGrp="1"/>
          </p:cNvSpPr>
          <p:nvPr>
            <p:ph sz="quarter" idx="10"/>
          </p:nvPr>
        </p:nvSpPr>
        <p:spPr/>
        <p:txBody>
          <a:bodyPr>
            <a:normAutofit/>
          </a:bodyPr>
          <a:lstStyle/>
          <a:p>
            <a:pPr marL="0" indent="0">
              <a:lnSpc>
                <a:spcPct val="100000"/>
              </a:lnSpc>
              <a:spcBef>
                <a:spcPts val="624"/>
              </a:spcBef>
              <a:buNone/>
            </a:pPr>
            <a:r>
              <a:rPr lang="en-US" sz="2400" dirty="0"/>
              <a:t>Gambit Stores accepts from Leonard Co. a $3,400, 90-day, 6% note dated May 10 in settlement of Leonard’s overdue account. (a) What is the maturity date of the note? (b) What is the interest payable at the maturity date? (c) What entry does Gambit make at the maturity date, assuming Leonard pays the note and interest in full at that time?</a:t>
            </a:r>
          </a:p>
        </p:txBody>
      </p:sp>
      <p:sp>
        <p:nvSpPr>
          <p:cNvPr id="10" name="Content Placeholder 5">
            <a:extLst>
              <a:ext uri="{FF2B5EF4-FFF2-40B4-BE49-F238E27FC236}">
                <a16:creationId xmlns:a16="http://schemas.microsoft.com/office/drawing/2014/main" id="{FADC1025-8C89-0358-3FD5-98FA64191C4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571578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C99E6B6-2012-A0CD-10F2-9F0EADB3C900}"/>
              </a:ext>
            </a:extLst>
          </p:cNvPr>
          <p:cNvSpPr>
            <a:spLocks noGrp="1"/>
          </p:cNvSpPr>
          <p:nvPr>
            <p:ph type="title"/>
          </p:nvPr>
        </p:nvSpPr>
        <p:spPr/>
        <p:txBody>
          <a:bodyPr/>
          <a:lstStyle/>
          <a:p>
            <a:r>
              <a:rPr lang="en-US" dirty="0"/>
              <a:t>DO IT! 3: Part (a) – Solution</a:t>
            </a:r>
            <a:endParaRPr lang="en-IN" dirty="0"/>
          </a:p>
        </p:txBody>
      </p:sp>
      <p:sp>
        <p:nvSpPr>
          <p:cNvPr id="4" name="Content Placeholder 3">
            <a:extLst>
              <a:ext uri="{FF2B5EF4-FFF2-40B4-BE49-F238E27FC236}">
                <a16:creationId xmlns:a16="http://schemas.microsoft.com/office/drawing/2014/main" id="{4E79EC23-34ED-E595-8876-B9FC6884CE09}"/>
              </a:ext>
            </a:extLst>
          </p:cNvPr>
          <p:cNvSpPr>
            <a:spLocks noGrp="1"/>
          </p:cNvSpPr>
          <p:nvPr>
            <p:ph sz="quarter" idx="10"/>
          </p:nvPr>
        </p:nvSpPr>
        <p:spPr>
          <a:xfrm>
            <a:off x="514350" y="1679575"/>
            <a:ext cx="8115300" cy="2751023"/>
          </a:xfrm>
        </p:spPr>
        <p:txBody>
          <a:bodyPr>
            <a:normAutofit/>
          </a:bodyPr>
          <a:lstStyle/>
          <a:p>
            <a:pPr marL="0" indent="0">
              <a:lnSpc>
                <a:spcPct val="100000"/>
              </a:lnSpc>
              <a:spcBef>
                <a:spcPts val="624"/>
              </a:spcBef>
              <a:spcAft>
                <a:spcPts val="1800"/>
              </a:spcAft>
              <a:buNone/>
            </a:pPr>
            <a:r>
              <a:rPr lang="en-US" sz="2400" dirty="0"/>
              <a:t>Gambit Stores accepts from Leonard Co. a $3,400, 90-day, 6% note dated May 10 in settlement of Leonard’s overdue account. (a) What is the maturity date of the note? </a:t>
            </a:r>
          </a:p>
          <a:p>
            <a:pPr marL="0" indent="0">
              <a:lnSpc>
                <a:spcPct val="100000"/>
              </a:lnSpc>
              <a:spcBef>
                <a:spcPts val="624"/>
              </a:spcBef>
              <a:spcAft>
                <a:spcPts val="1800"/>
              </a:spcAft>
              <a:buNone/>
            </a:pPr>
            <a:r>
              <a:rPr lang="en-US" sz="2400" dirty="0"/>
              <a:t>The maturity date is August 8, computed as follows:</a:t>
            </a:r>
          </a:p>
        </p:txBody>
      </p:sp>
      <p:graphicFrame>
        <p:nvGraphicFramePr>
          <p:cNvPr id="15" name="Table Placeholder 14" descr="Table is screen readable.">
            <a:extLst>
              <a:ext uri="{FF2B5EF4-FFF2-40B4-BE49-F238E27FC236}">
                <a16:creationId xmlns:a16="http://schemas.microsoft.com/office/drawing/2014/main" id="{F71F9E7A-6165-6ED3-27CB-0B709511F91E}"/>
              </a:ext>
            </a:extLst>
          </p:cNvPr>
          <p:cNvGraphicFramePr>
            <a:graphicFrameLocks noGrp="1"/>
          </p:cNvGraphicFramePr>
          <p:nvPr>
            <p:ph type="tbl" sz="quarter" idx="13"/>
            <p:extLst>
              <p:ext uri="{D42A27DB-BD31-4B8C-83A1-F6EECF244321}">
                <p14:modId xmlns:p14="http://schemas.microsoft.com/office/powerpoint/2010/main" val="1862113163"/>
              </p:ext>
            </p:extLst>
          </p:nvPr>
        </p:nvGraphicFramePr>
        <p:xfrm>
          <a:off x="1468814" y="4017186"/>
          <a:ext cx="5656757" cy="1773765"/>
        </p:xfrm>
        <a:graphic>
          <a:graphicData uri="http://schemas.openxmlformats.org/drawingml/2006/table">
            <a:tbl>
              <a:tblPr firstRow="1">
                <a:tableStyleId>{5C22544A-7EE6-4342-B048-85BDC9FD1C3A}</a:tableStyleId>
              </a:tblPr>
              <a:tblGrid>
                <a:gridCol w="3385228">
                  <a:extLst>
                    <a:ext uri="{9D8B030D-6E8A-4147-A177-3AD203B41FA5}">
                      <a16:colId xmlns:a16="http://schemas.microsoft.com/office/drawing/2014/main" val="20000"/>
                    </a:ext>
                  </a:extLst>
                </a:gridCol>
                <a:gridCol w="456141">
                  <a:extLst>
                    <a:ext uri="{9D8B030D-6E8A-4147-A177-3AD203B41FA5}">
                      <a16:colId xmlns:a16="http://schemas.microsoft.com/office/drawing/2014/main" val="20001"/>
                    </a:ext>
                  </a:extLst>
                </a:gridCol>
                <a:gridCol w="635669">
                  <a:extLst>
                    <a:ext uri="{9D8B030D-6E8A-4147-A177-3AD203B41FA5}">
                      <a16:colId xmlns:a16="http://schemas.microsoft.com/office/drawing/2014/main" val="20002"/>
                    </a:ext>
                  </a:extLst>
                </a:gridCol>
                <a:gridCol w="461052">
                  <a:extLst>
                    <a:ext uri="{9D8B030D-6E8A-4147-A177-3AD203B41FA5}">
                      <a16:colId xmlns:a16="http://schemas.microsoft.com/office/drawing/2014/main" val="20003"/>
                    </a:ext>
                  </a:extLst>
                </a:gridCol>
                <a:gridCol w="718667">
                  <a:extLst>
                    <a:ext uri="{9D8B030D-6E8A-4147-A177-3AD203B41FA5}">
                      <a16:colId xmlns:a16="http://schemas.microsoft.com/office/drawing/2014/main" val="20004"/>
                    </a:ext>
                  </a:extLst>
                </a:gridCol>
              </a:tblGrid>
              <a:tr h="182245">
                <a:tc>
                  <a:txBody>
                    <a:bodyPr/>
                    <a:lstStyle/>
                    <a:p>
                      <a:pPr algn="l" fontAlgn="b"/>
                      <a:r>
                        <a:rPr lang="en-US" sz="2300" b="0" u="none" strike="noStrike" dirty="0">
                          <a:solidFill>
                            <a:schemeClr val="tx1"/>
                          </a:solidFill>
                          <a:effectLst/>
                        </a:rPr>
                        <a:t>Term of note:</a:t>
                      </a:r>
                      <a:endParaRPr lang="en-US" sz="2300" b="0" i="0" u="none" strike="noStrike" dirty="0">
                        <a:solidFill>
                          <a:schemeClr val="tx1"/>
                        </a:solidFill>
                        <a:effectLst/>
                        <a:latin typeface="Calibri" panose="020F0502020204030204" pitchFamily="34" charset="0"/>
                      </a:endParaRPr>
                    </a:p>
                  </a:txBody>
                  <a:tcPr marL="4233" marR="182880"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2300" b="0" u="none" strike="noStrike" dirty="0">
                          <a:solidFill>
                            <a:schemeClr val="tx1"/>
                          </a:solidFill>
                          <a:effectLst/>
                        </a:rPr>
                        <a:t>90</a:t>
                      </a:r>
                      <a:endParaRPr lang="en-US" sz="2300" b="0" i="0" u="none" strike="noStrike" dirty="0">
                        <a:solidFill>
                          <a:schemeClr val="tx1"/>
                        </a:solidFill>
                        <a:effectLst/>
                        <a:latin typeface="Calibri" panose="020F0502020204030204" pitchFamily="34" charset="0"/>
                      </a:endParaRPr>
                    </a:p>
                  </a:txBody>
                  <a:tcPr marL="4233" marR="9144"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300" b="0" u="none" strike="noStrike" dirty="0">
                          <a:solidFill>
                            <a:schemeClr val="tx1"/>
                          </a:solidFill>
                          <a:effectLst/>
                        </a:rPr>
                        <a:t>days</a:t>
                      </a:r>
                      <a:endParaRPr lang="en-US" sz="2300" b="0" i="0" u="none" strike="noStrike" dirty="0">
                        <a:solidFill>
                          <a:schemeClr val="tx1"/>
                        </a:solidFill>
                        <a:effectLst/>
                        <a:latin typeface="Calibri" panose="020F0502020204030204" pitchFamily="34" charset="0"/>
                      </a:endParaRPr>
                    </a:p>
                  </a:txBody>
                  <a:tcPr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82245">
                <a:tc>
                  <a:txBody>
                    <a:bodyPr/>
                    <a:lstStyle/>
                    <a:p>
                      <a:pPr algn="l" fontAlgn="b"/>
                      <a:r>
                        <a:rPr lang="en-US" sz="2300" u="none" strike="noStrike" dirty="0">
                          <a:solidFill>
                            <a:schemeClr val="tx1"/>
                          </a:solidFill>
                          <a:effectLst/>
                        </a:rPr>
                        <a:t>May (31-10)</a:t>
                      </a:r>
                      <a:endParaRPr lang="en-US" sz="2300" b="0" i="0" u="none" strike="noStrike" dirty="0">
                        <a:solidFill>
                          <a:schemeClr val="tx1"/>
                        </a:solidFill>
                        <a:effectLst/>
                        <a:latin typeface="Calibri" panose="020F0502020204030204" pitchFamily="34" charset="0"/>
                      </a:endParaRPr>
                    </a:p>
                  </a:txBody>
                  <a:tcPr marL="4233" marR="182880"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2300" u="none" strike="noStrike" dirty="0">
                          <a:solidFill>
                            <a:schemeClr val="tx1"/>
                          </a:solidFill>
                          <a:effectLst/>
                        </a:rPr>
                        <a:t>21</a:t>
                      </a:r>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9144"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82245">
                <a:tc>
                  <a:txBody>
                    <a:bodyPr/>
                    <a:lstStyle/>
                    <a:p>
                      <a:pPr algn="l" fontAlgn="b"/>
                      <a:r>
                        <a:rPr lang="en-US" sz="2300" u="none" strike="noStrike" dirty="0">
                          <a:solidFill>
                            <a:schemeClr val="tx1"/>
                          </a:solidFill>
                          <a:effectLst/>
                        </a:rPr>
                        <a:t>June</a:t>
                      </a:r>
                      <a:endParaRPr lang="en-US" sz="2300" b="0" i="0" u="none" strike="noStrike" dirty="0">
                        <a:solidFill>
                          <a:schemeClr val="tx1"/>
                        </a:solidFill>
                        <a:effectLst/>
                        <a:latin typeface="Calibri" panose="020F0502020204030204" pitchFamily="34" charset="0"/>
                      </a:endParaRPr>
                    </a:p>
                  </a:txBody>
                  <a:tcPr marL="4233" marR="182880"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2300" u="none" strike="noStrike" dirty="0">
                          <a:solidFill>
                            <a:schemeClr val="tx1"/>
                          </a:solidFill>
                          <a:effectLst/>
                        </a:rPr>
                        <a:t>30</a:t>
                      </a:r>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9144"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82245">
                <a:tc>
                  <a:txBody>
                    <a:bodyPr/>
                    <a:lstStyle/>
                    <a:p>
                      <a:pPr algn="l" fontAlgn="b"/>
                      <a:r>
                        <a:rPr lang="en-US" sz="2300" u="none" strike="noStrike" dirty="0">
                          <a:solidFill>
                            <a:schemeClr val="tx1"/>
                          </a:solidFill>
                          <a:effectLst/>
                        </a:rPr>
                        <a:t>July</a:t>
                      </a:r>
                      <a:endParaRPr lang="en-US" sz="2300" b="0" i="0" u="none" strike="noStrike" dirty="0">
                        <a:solidFill>
                          <a:schemeClr val="tx1"/>
                        </a:solidFill>
                        <a:effectLst/>
                        <a:latin typeface="Calibri" panose="020F0502020204030204" pitchFamily="34" charset="0"/>
                      </a:endParaRPr>
                    </a:p>
                  </a:txBody>
                  <a:tcPr marL="4233" marR="182880"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2300" u="none" strike="noStrike" dirty="0">
                          <a:solidFill>
                            <a:schemeClr val="tx1"/>
                          </a:solidFill>
                          <a:effectLst/>
                        </a:rPr>
                        <a:t>31</a:t>
                      </a:r>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2300" u="none" strike="noStrike" dirty="0">
                          <a:solidFill>
                            <a:schemeClr val="tx1"/>
                          </a:solidFill>
                          <a:effectLst/>
                        </a:rPr>
                        <a:t>82</a:t>
                      </a:r>
                      <a:endParaRPr lang="en-US" sz="2300" b="0" i="0" u="none" strike="noStrike" dirty="0">
                        <a:solidFill>
                          <a:schemeClr val="tx1"/>
                        </a:solidFill>
                        <a:effectLst/>
                        <a:latin typeface="Calibri" panose="020F0502020204030204" pitchFamily="34" charset="0"/>
                      </a:endParaRPr>
                    </a:p>
                  </a:txBody>
                  <a:tcPr marL="4233" marR="9144" marT="4233"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l" fontAlgn="b"/>
                      <a:r>
                        <a:rPr lang="en-US" sz="2300" u="none" strike="noStrike" dirty="0">
                          <a:solidFill>
                            <a:schemeClr val="tx1"/>
                          </a:solidFill>
                          <a:effectLst/>
                        </a:rPr>
                        <a:t>Maturity date: August</a:t>
                      </a:r>
                      <a:endParaRPr lang="en-US" sz="2300" b="0" i="0" u="none" strike="noStrike" dirty="0">
                        <a:solidFill>
                          <a:schemeClr val="tx1"/>
                        </a:solidFill>
                        <a:effectLst/>
                        <a:latin typeface="Calibri" panose="020F0502020204030204" pitchFamily="34" charset="0"/>
                      </a:endParaRPr>
                    </a:p>
                  </a:txBody>
                  <a:tcPr marL="4233" marR="182880"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2300" u="none" strike="noStrike" dirty="0">
                          <a:solidFill>
                            <a:schemeClr val="tx1"/>
                          </a:solidFill>
                          <a:effectLst/>
                        </a:rPr>
                        <a:t>8</a:t>
                      </a:r>
                      <a:endParaRPr lang="en-US" sz="2300" b="0" i="0" u="none" strike="noStrike" dirty="0">
                        <a:solidFill>
                          <a:schemeClr val="tx1"/>
                        </a:solidFill>
                        <a:effectLst/>
                        <a:latin typeface="Calibri" panose="020F0502020204030204" pitchFamily="34" charset="0"/>
                      </a:endParaRPr>
                    </a:p>
                  </a:txBody>
                  <a:tcPr marL="4233" marR="9144" marT="4233"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2300" b="0" i="0" u="none" strike="noStrike" dirty="0">
                        <a:solidFill>
                          <a:schemeClr val="tx1"/>
                        </a:solidFill>
                        <a:effectLst/>
                        <a:latin typeface="Calibri" panose="020F0502020204030204" pitchFamily="34" charset="0"/>
                      </a:endParaRPr>
                    </a:p>
                  </a:txBody>
                  <a:tcPr marL="4233" marR="4233" marT="423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0" name="Content Placeholder 5">
            <a:extLst>
              <a:ext uri="{FF2B5EF4-FFF2-40B4-BE49-F238E27FC236}">
                <a16:creationId xmlns:a16="http://schemas.microsoft.com/office/drawing/2014/main" id="{4A622C6D-1634-79B2-CFB0-0A989852564B}"/>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196550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C99E6B6-2012-A0CD-10F2-9F0EADB3C900}"/>
              </a:ext>
            </a:extLst>
          </p:cNvPr>
          <p:cNvSpPr>
            <a:spLocks noGrp="1"/>
          </p:cNvSpPr>
          <p:nvPr>
            <p:ph type="title"/>
          </p:nvPr>
        </p:nvSpPr>
        <p:spPr/>
        <p:txBody>
          <a:bodyPr/>
          <a:lstStyle/>
          <a:p>
            <a:r>
              <a:rPr lang="en-US" dirty="0"/>
              <a:t>DO IT! 3: Part (b) – Solution </a:t>
            </a:r>
            <a:endParaRPr lang="en-IN" dirty="0"/>
          </a:p>
        </p:txBody>
      </p:sp>
      <p:sp>
        <p:nvSpPr>
          <p:cNvPr id="4" name="Content Placeholder 3">
            <a:extLst>
              <a:ext uri="{FF2B5EF4-FFF2-40B4-BE49-F238E27FC236}">
                <a16:creationId xmlns:a16="http://schemas.microsoft.com/office/drawing/2014/main" id="{4E79EC23-34ED-E595-8876-B9FC6884CE09}"/>
              </a:ext>
            </a:extLst>
          </p:cNvPr>
          <p:cNvSpPr>
            <a:spLocks noGrp="1"/>
          </p:cNvSpPr>
          <p:nvPr>
            <p:ph sz="quarter" idx="10"/>
          </p:nvPr>
        </p:nvSpPr>
        <p:spPr>
          <a:xfrm>
            <a:off x="514349" y="1679575"/>
            <a:ext cx="8337419" cy="2627313"/>
          </a:xfrm>
        </p:spPr>
        <p:txBody>
          <a:bodyPr>
            <a:noAutofit/>
          </a:bodyPr>
          <a:lstStyle/>
          <a:p>
            <a:pPr marL="0" indent="0">
              <a:lnSpc>
                <a:spcPct val="100000"/>
              </a:lnSpc>
              <a:spcBef>
                <a:spcPts val="624"/>
              </a:spcBef>
              <a:spcAft>
                <a:spcPts val="3000"/>
              </a:spcAft>
              <a:buNone/>
            </a:pPr>
            <a:r>
              <a:rPr lang="en-US" sz="2400" dirty="0"/>
              <a:t>Gambit Stores accepts from Leonard Co. a $3,400, 90-day, 6% note dated May 10 in settlement of Leonard’s overdue account. What is the interest payable at the maturity date?</a:t>
            </a:r>
          </a:p>
          <a:p>
            <a:pPr marL="0" indent="0">
              <a:lnSpc>
                <a:spcPct val="100000"/>
              </a:lnSpc>
              <a:spcBef>
                <a:spcPts val="624"/>
              </a:spcBef>
              <a:spcAft>
                <a:spcPts val="1800"/>
              </a:spcAft>
              <a:buNone/>
            </a:pPr>
            <a:r>
              <a:rPr lang="en-US" sz="2400" dirty="0"/>
              <a:t>The interest payable at the maturity date is $51, computed as:</a:t>
            </a:r>
          </a:p>
        </p:txBody>
      </p:sp>
      <p:graphicFrame>
        <p:nvGraphicFramePr>
          <p:cNvPr id="14" name="Table Placeholder 13" descr="Table is screen readable.">
            <a:extLst>
              <a:ext uri="{FF2B5EF4-FFF2-40B4-BE49-F238E27FC236}">
                <a16:creationId xmlns:a16="http://schemas.microsoft.com/office/drawing/2014/main" id="{6C4FBFD6-CAB1-7EC0-CB6D-ED8F4DCF1361}"/>
              </a:ext>
            </a:extLst>
          </p:cNvPr>
          <p:cNvGraphicFramePr>
            <a:graphicFrameLocks noGrp="1"/>
          </p:cNvGraphicFramePr>
          <p:nvPr>
            <p:ph type="tbl" sz="quarter" idx="13"/>
            <p:extLst>
              <p:ext uri="{D42A27DB-BD31-4B8C-83A1-F6EECF244321}">
                <p14:modId xmlns:p14="http://schemas.microsoft.com/office/powerpoint/2010/main" val="3106828506"/>
              </p:ext>
            </p:extLst>
          </p:nvPr>
        </p:nvGraphicFramePr>
        <p:xfrm>
          <a:off x="899160" y="4093543"/>
          <a:ext cx="6019801" cy="800946"/>
        </p:xfrm>
        <a:graphic>
          <a:graphicData uri="http://schemas.openxmlformats.org/drawingml/2006/table">
            <a:tbl>
              <a:tblPr firstRow="1">
                <a:tableStyleId>{5C22544A-7EE6-4342-B048-85BDC9FD1C3A}</a:tableStyleId>
              </a:tblPr>
              <a:tblGrid>
                <a:gridCol w="1278142">
                  <a:extLst>
                    <a:ext uri="{9D8B030D-6E8A-4147-A177-3AD203B41FA5}">
                      <a16:colId xmlns:a16="http://schemas.microsoft.com/office/drawing/2014/main" val="20000"/>
                    </a:ext>
                  </a:extLst>
                </a:gridCol>
                <a:gridCol w="459876">
                  <a:extLst>
                    <a:ext uri="{9D8B030D-6E8A-4147-A177-3AD203B41FA5}">
                      <a16:colId xmlns:a16="http://schemas.microsoft.com/office/drawing/2014/main" val="20001"/>
                    </a:ext>
                  </a:extLst>
                </a:gridCol>
                <a:gridCol w="821077">
                  <a:extLst>
                    <a:ext uri="{9D8B030D-6E8A-4147-A177-3AD203B41FA5}">
                      <a16:colId xmlns:a16="http://schemas.microsoft.com/office/drawing/2014/main" val="20002"/>
                    </a:ext>
                  </a:extLst>
                </a:gridCol>
                <a:gridCol w="408779">
                  <a:extLst>
                    <a:ext uri="{9D8B030D-6E8A-4147-A177-3AD203B41FA5}">
                      <a16:colId xmlns:a16="http://schemas.microsoft.com/office/drawing/2014/main" val="20003"/>
                    </a:ext>
                  </a:extLst>
                </a:gridCol>
                <a:gridCol w="1241948">
                  <a:extLst>
                    <a:ext uri="{9D8B030D-6E8A-4147-A177-3AD203B41FA5}">
                      <a16:colId xmlns:a16="http://schemas.microsoft.com/office/drawing/2014/main" val="20004"/>
                    </a:ext>
                  </a:extLst>
                </a:gridCol>
                <a:gridCol w="476908">
                  <a:extLst>
                    <a:ext uri="{9D8B030D-6E8A-4147-A177-3AD203B41FA5}">
                      <a16:colId xmlns:a16="http://schemas.microsoft.com/office/drawing/2014/main" val="20005"/>
                    </a:ext>
                  </a:extLst>
                </a:gridCol>
                <a:gridCol w="1333071">
                  <a:extLst>
                    <a:ext uri="{9D8B030D-6E8A-4147-A177-3AD203B41FA5}">
                      <a16:colId xmlns:a16="http://schemas.microsoft.com/office/drawing/2014/main" val="20006"/>
                    </a:ext>
                  </a:extLst>
                </a:gridCol>
              </a:tblGrid>
              <a:tr h="182245">
                <a:tc>
                  <a:txBody>
                    <a:bodyPr/>
                    <a:lstStyle/>
                    <a:p>
                      <a:pPr algn="ctr" fontAlgn="b"/>
                      <a:r>
                        <a:rPr lang="en-US" sz="2300" b="1" u="none" strike="noStrike" dirty="0">
                          <a:solidFill>
                            <a:schemeClr val="tx1"/>
                          </a:solidFill>
                          <a:effectLst/>
                        </a:rPr>
                        <a:t>Face</a:t>
                      </a:r>
                      <a:endParaRPr lang="en-US" sz="2300" b="1" i="0" u="none" strike="noStrike" dirty="0">
                        <a:solidFill>
                          <a:schemeClr val="tx1"/>
                        </a:solidFill>
                        <a:effectLst/>
                        <a:latin typeface="Calibri" panose="020F0502020204030204" pitchFamily="34" charset="0"/>
                      </a:endParaRPr>
                    </a:p>
                  </a:txBody>
                  <a:tcPr marL="4233" marR="4233" marT="4233" marB="91440" anchor="b">
                    <a:noFill/>
                  </a:tcPr>
                </a:tc>
                <a:tc>
                  <a:txBody>
                    <a:bodyPr/>
                    <a:lstStyle/>
                    <a:p>
                      <a:pPr algn="ctr" fontAlgn="b"/>
                      <a:r>
                        <a:rPr lang="en-US" sz="2300" b="1" u="none" strike="noStrike" dirty="0">
                          <a:solidFill>
                            <a:schemeClr val="tx1"/>
                          </a:solidFill>
                          <a:effectLst/>
                        </a:rPr>
                        <a:t>×</a:t>
                      </a:r>
                      <a:endParaRPr lang="en-US" sz="2300" b="1" i="0" u="none" strike="noStrike" dirty="0">
                        <a:solidFill>
                          <a:schemeClr val="tx1"/>
                        </a:solidFill>
                        <a:effectLst/>
                        <a:latin typeface="Calibri" panose="020F0502020204030204" pitchFamily="34" charset="0"/>
                      </a:endParaRPr>
                    </a:p>
                  </a:txBody>
                  <a:tcPr marL="4233" marR="4233" marT="4233" marB="91440" anchor="b">
                    <a:noFill/>
                  </a:tcPr>
                </a:tc>
                <a:tc>
                  <a:txBody>
                    <a:bodyPr/>
                    <a:lstStyle/>
                    <a:p>
                      <a:pPr algn="ctr" fontAlgn="b"/>
                      <a:r>
                        <a:rPr lang="en-US" sz="2300" b="1" u="none" strike="noStrike" dirty="0">
                          <a:solidFill>
                            <a:schemeClr val="tx1"/>
                          </a:solidFill>
                          <a:effectLst/>
                        </a:rPr>
                        <a:t>Rate</a:t>
                      </a:r>
                      <a:endParaRPr lang="en-US" sz="2300" b="1" i="0" u="none" strike="noStrike" dirty="0">
                        <a:solidFill>
                          <a:schemeClr val="tx1"/>
                        </a:solidFill>
                        <a:effectLst/>
                        <a:latin typeface="Calibri" panose="020F0502020204030204" pitchFamily="34" charset="0"/>
                      </a:endParaRPr>
                    </a:p>
                  </a:txBody>
                  <a:tcPr marL="4233" marR="4233" marT="4233" marB="91440" anchor="b">
                    <a:noFill/>
                  </a:tcPr>
                </a:tc>
                <a:tc>
                  <a:txBody>
                    <a:bodyPr/>
                    <a:lstStyle/>
                    <a:p>
                      <a:pPr algn="ctr" fontAlgn="b"/>
                      <a:r>
                        <a:rPr lang="en-US" sz="2300" b="1" u="none" strike="noStrike" dirty="0">
                          <a:solidFill>
                            <a:schemeClr val="tx1"/>
                          </a:solidFill>
                          <a:effectLst/>
                        </a:rPr>
                        <a:t>×</a:t>
                      </a:r>
                      <a:endParaRPr lang="en-US" sz="2300" b="1" i="0" u="none" strike="noStrike" dirty="0">
                        <a:solidFill>
                          <a:schemeClr val="tx1"/>
                        </a:solidFill>
                        <a:effectLst/>
                        <a:latin typeface="Calibri" panose="020F0502020204030204" pitchFamily="34" charset="0"/>
                      </a:endParaRPr>
                    </a:p>
                  </a:txBody>
                  <a:tcPr marL="4233" marR="4233" marT="4233" marB="91440" anchor="b">
                    <a:noFill/>
                  </a:tcPr>
                </a:tc>
                <a:tc>
                  <a:txBody>
                    <a:bodyPr/>
                    <a:lstStyle/>
                    <a:p>
                      <a:pPr algn="ctr" fontAlgn="b"/>
                      <a:r>
                        <a:rPr lang="en-US" sz="2300" b="1" u="none" strike="noStrike" dirty="0">
                          <a:solidFill>
                            <a:schemeClr val="tx1"/>
                          </a:solidFill>
                          <a:effectLst/>
                        </a:rPr>
                        <a:t>Time</a:t>
                      </a:r>
                      <a:endParaRPr lang="en-US" sz="2300" b="1" i="0" u="none" strike="noStrike" dirty="0">
                        <a:solidFill>
                          <a:schemeClr val="tx1"/>
                        </a:solidFill>
                        <a:effectLst/>
                        <a:latin typeface="Calibri" panose="020F0502020204030204" pitchFamily="34" charset="0"/>
                      </a:endParaRPr>
                    </a:p>
                  </a:txBody>
                  <a:tcPr marL="4233" marR="4233" marT="4233" marB="91440" anchor="b">
                    <a:noFill/>
                  </a:tcPr>
                </a:tc>
                <a:tc>
                  <a:txBody>
                    <a:bodyPr/>
                    <a:lstStyle/>
                    <a:p>
                      <a:pPr algn="ctr" fontAlgn="b"/>
                      <a:r>
                        <a:rPr lang="en-US" sz="2300" b="1" u="none" strike="noStrike" dirty="0">
                          <a:solidFill>
                            <a:schemeClr val="tx1"/>
                          </a:solidFill>
                          <a:effectLst/>
                        </a:rPr>
                        <a:t>=</a:t>
                      </a:r>
                      <a:endParaRPr lang="en-US" sz="2300" b="1" i="0" u="none" strike="noStrike" dirty="0">
                        <a:solidFill>
                          <a:schemeClr val="tx1"/>
                        </a:solidFill>
                        <a:effectLst/>
                        <a:latin typeface="Calibri" panose="020F0502020204030204" pitchFamily="34" charset="0"/>
                      </a:endParaRPr>
                    </a:p>
                  </a:txBody>
                  <a:tcPr marL="4233" marR="4233" marT="4233" marB="91440" anchor="b">
                    <a:noFill/>
                  </a:tcPr>
                </a:tc>
                <a:tc>
                  <a:txBody>
                    <a:bodyPr/>
                    <a:lstStyle/>
                    <a:p>
                      <a:pPr algn="ctr" fontAlgn="b"/>
                      <a:r>
                        <a:rPr lang="en-US" sz="2300" b="1" u="none" strike="noStrike" dirty="0">
                          <a:solidFill>
                            <a:schemeClr val="tx1"/>
                          </a:solidFill>
                          <a:effectLst/>
                        </a:rPr>
                        <a:t>Interest</a:t>
                      </a:r>
                      <a:endParaRPr lang="en-US" sz="2300" b="1" i="0" u="none" strike="noStrike" dirty="0">
                        <a:solidFill>
                          <a:schemeClr val="tx1"/>
                        </a:solidFill>
                        <a:effectLst/>
                        <a:latin typeface="Calibri" panose="020F0502020204030204" pitchFamily="34" charset="0"/>
                      </a:endParaRPr>
                    </a:p>
                  </a:txBody>
                  <a:tcPr marL="4233" marR="4233" marT="4233" marB="91440" anchor="b">
                    <a:noFill/>
                  </a:tcPr>
                </a:tc>
                <a:extLst>
                  <a:ext uri="{0D108BD9-81ED-4DB2-BD59-A6C34878D82A}">
                    <a16:rowId xmlns:a16="http://schemas.microsoft.com/office/drawing/2014/main" val="10000"/>
                  </a:ext>
                </a:extLst>
              </a:tr>
              <a:tr h="182245">
                <a:tc>
                  <a:txBody>
                    <a:bodyPr/>
                    <a:lstStyle/>
                    <a:p>
                      <a:pPr algn="ctr" fontAlgn="b"/>
                      <a:r>
                        <a:rPr lang="en-US" sz="2300" u="none" strike="noStrike" dirty="0">
                          <a:effectLst/>
                        </a:rPr>
                        <a:t>$3,400 </a:t>
                      </a:r>
                      <a:endParaRPr lang="en-US" sz="2300" b="0" i="0" u="none" strike="noStrike" dirty="0">
                        <a:solidFill>
                          <a:srgbClr val="000000"/>
                        </a:solidFill>
                        <a:effectLst/>
                        <a:latin typeface="Calibri" panose="020F0502020204030204" pitchFamily="34" charset="0"/>
                      </a:endParaRPr>
                    </a:p>
                  </a:txBody>
                  <a:tcPr marL="4233" marR="4233" marT="4233" marB="0" anchor="b">
                    <a:noFill/>
                  </a:tcPr>
                </a:tc>
                <a:tc>
                  <a:txBody>
                    <a:bodyPr/>
                    <a:lstStyle/>
                    <a:p>
                      <a:pPr algn="ctr" fontAlgn="b"/>
                      <a:r>
                        <a:rPr lang="en-US" sz="2300" b="1" u="none" strike="noStrike" dirty="0">
                          <a:solidFill>
                            <a:schemeClr val="tx1"/>
                          </a:solidFill>
                          <a:effectLst/>
                        </a:rPr>
                        <a:t>×</a:t>
                      </a:r>
                      <a:endParaRPr lang="en-US" sz="2300" b="0" i="0" u="none" strike="noStrike" dirty="0">
                        <a:solidFill>
                          <a:srgbClr val="000000"/>
                        </a:solidFill>
                        <a:effectLst/>
                        <a:latin typeface="Calibri" panose="020F0502020204030204" pitchFamily="34" charset="0"/>
                      </a:endParaRPr>
                    </a:p>
                  </a:txBody>
                  <a:tcPr marL="4233" marR="4233" marT="4233" marB="0" anchor="b">
                    <a:noFill/>
                  </a:tcPr>
                </a:tc>
                <a:tc>
                  <a:txBody>
                    <a:bodyPr/>
                    <a:lstStyle/>
                    <a:p>
                      <a:pPr algn="ctr" fontAlgn="b"/>
                      <a:r>
                        <a:rPr lang="en-US" sz="2300" u="none" strike="noStrike" dirty="0">
                          <a:effectLst/>
                        </a:rPr>
                        <a:t>6%</a:t>
                      </a:r>
                      <a:endParaRPr lang="en-US" sz="2300" b="0" i="0" u="none" strike="noStrike" dirty="0">
                        <a:solidFill>
                          <a:srgbClr val="000000"/>
                        </a:solidFill>
                        <a:effectLst/>
                        <a:latin typeface="Calibri" panose="020F0502020204030204" pitchFamily="34" charset="0"/>
                      </a:endParaRPr>
                    </a:p>
                  </a:txBody>
                  <a:tcPr marL="4233" marR="4233" marT="4233" marB="0" anchor="b">
                    <a:noFill/>
                  </a:tcPr>
                </a:tc>
                <a:tc>
                  <a:txBody>
                    <a:bodyPr/>
                    <a:lstStyle/>
                    <a:p>
                      <a:pPr algn="ctr" fontAlgn="b"/>
                      <a:r>
                        <a:rPr lang="en-US" sz="2300" b="1" u="none" strike="noStrike" dirty="0">
                          <a:solidFill>
                            <a:schemeClr val="tx1"/>
                          </a:solidFill>
                          <a:effectLst/>
                        </a:rPr>
                        <a:t>×</a:t>
                      </a:r>
                      <a:endParaRPr lang="en-US" sz="2300" b="0" i="0" u="none" strike="noStrike" dirty="0">
                        <a:solidFill>
                          <a:srgbClr val="000000"/>
                        </a:solidFill>
                        <a:effectLst/>
                        <a:latin typeface="Calibri" panose="020F0502020204030204" pitchFamily="34" charset="0"/>
                      </a:endParaRPr>
                    </a:p>
                  </a:txBody>
                  <a:tcPr marL="4233" marR="4233" marT="4233" marB="0" anchor="b">
                    <a:noFill/>
                  </a:tcPr>
                </a:tc>
                <a:tc>
                  <a:txBody>
                    <a:bodyPr/>
                    <a:lstStyle/>
                    <a:p>
                      <a:pPr algn="ctr" fontAlgn="b"/>
                      <a:r>
                        <a:rPr lang="en-US" sz="2300" u="none" strike="noStrike" dirty="0">
                          <a:effectLst/>
                        </a:rPr>
                        <a:t>90/360</a:t>
                      </a:r>
                      <a:endParaRPr lang="en-US" sz="2300" b="0" i="0" u="none" strike="noStrike" dirty="0">
                        <a:solidFill>
                          <a:srgbClr val="000000"/>
                        </a:solidFill>
                        <a:effectLst/>
                        <a:latin typeface="Calibri" panose="020F0502020204030204" pitchFamily="34" charset="0"/>
                      </a:endParaRPr>
                    </a:p>
                  </a:txBody>
                  <a:tcPr marL="4233" marR="4233" marT="4233" marB="0" anchor="b">
                    <a:noFill/>
                  </a:tcPr>
                </a:tc>
                <a:tc>
                  <a:txBody>
                    <a:bodyPr/>
                    <a:lstStyle/>
                    <a:p>
                      <a:pPr algn="ctr" fontAlgn="b"/>
                      <a:r>
                        <a:rPr lang="en-US" sz="2300" u="none" strike="noStrike" dirty="0">
                          <a:effectLst/>
                        </a:rPr>
                        <a:t>=</a:t>
                      </a:r>
                      <a:endParaRPr lang="en-US" sz="2300" b="0" i="0" u="none" strike="noStrike" dirty="0">
                        <a:solidFill>
                          <a:srgbClr val="000000"/>
                        </a:solidFill>
                        <a:effectLst/>
                        <a:latin typeface="Calibri" panose="020F0502020204030204" pitchFamily="34" charset="0"/>
                      </a:endParaRPr>
                    </a:p>
                  </a:txBody>
                  <a:tcPr marL="4233" marR="4233" marT="4233" marB="0" anchor="b">
                    <a:noFill/>
                  </a:tcPr>
                </a:tc>
                <a:tc>
                  <a:txBody>
                    <a:bodyPr/>
                    <a:lstStyle/>
                    <a:p>
                      <a:pPr algn="ctr" fontAlgn="b"/>
                      <a:r>
                        <a:rPr lang="en-US" sz="2300" u="none" strike="noStrike" dirty="0">
                          <a:effectLst/>
                        </a:rPr>
                        <a:t>$51.00</a:t>
                      </a:r>
                      <a:endParaRPr lang="en-US" sz="2300" b="0" i="0" u="none" strike="noStrike" dirty="0">
                        <a:solidFill>
                          <a:srgbClr val="000000"/>
                        </a:solidFill>
                        <a:effectLst/>
                        <a:latin typeface="Calibri" panose="020F0502020204030204" pitchFamily="34" charset="0"/>
                      </a:endParaRPr>
                    </a:p>
                  </a:txBody>
                  <a:tcPr marL="4233" marR="9144" marT="4233" marB="0" anchor="b">
                    <a:noFill/>
                  </a:tcPr>
                </a:tc>
                <a:extLst>
                  <a:ext uri="{0D108BD9-81ED-4DB2-BD59-A6C34878D82A}">
                    <a16:rowId xmlns:a16="http://schemas.microsoft.com/office/drawing/2014/main" val="10001"/>
                  </a:ext>
                </a:extLst>
              </a:tr>
            </a:tbl>
          </a:graphicData>
        </a:graphic>
      </p:graphicFrame>
      <p:sp>
        <p:nvSpPr>
          <p:cNvPr id="15" name="Content Placeholder 5">
            <a:extLst>
              <a:ext uri="{FF2B5EF4-FFF2-40B4-BE49-F238E27FC236}">
                <a16:creationId xmlns:a16="http://schemas.microsoft.com/office/drawing/2014/main" id="{9C44ACA2-63D1-E2C1-59CF-A169A3842399}"/>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3493915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C99E6B6-2012-A0CD-10F2-9F0EADB3C900}"/>
              </a:ext>
            </a:extLst>
          </p:cNvPr>
          <p:cNvSpPr>
            <a:spLocks noGrp="1"/>
          </p:cNvSpPr>
          <p:nvPr>
            <p:ph type="title"/>
          </p:nvPr>
        </p:nvSpPr>
        <p:spPr/>
        <p:txBody>
          <a:bodyPr/>
          <a:lstStyle/>
          <a:p>
            <a:r>
              <a:rPr lang="en-US" dirty="0"/>
              <a:t>DO IT! 3: Part (c) – Solution</a:t>
            </a:r>
            <a:endParaRPr lang="en-IN" dirty="0"/>
          </a:p>
        </p:txBody>
      </p:sp>
      <p:sp>
        <p:nvSpPr>
          <p:cNvPr id="4" name="Content Placeholder 3">
            <a:extLst>
              <a:ext uri="{FF2B5EF4-FFF2-40B4-BE49-F238E27FC236}">
                <a16:creationId xmlns:a16="http://schemas.microsoft.com/office/drawing/2014/main" id="{4E79EC23-34ED-E595-8876-B9FC6884CE09}"/>
              </a:ext>
            </a:extLst>
          </p:cNvPr>
          <p:cNvSpPr>
            <a:spLocks noGrp="1"/>
          </p:cNvSpPr>
          <p:nvPr>
            <p:ph sz="quarter" idx="10"/>
          </p:nvPr>
        </p:nvSpPr>
        <p:spPr>
          <a:xfrm>
            <a:off x="514349" y="1679575"/>
            <a:ext cx="8278427" cy="2218055"/>
          </a:xfrm>
        </p:spPr>
        <p:txBody>
          <a:bodyPr>
            <a:noAutofit/>
          </a:bodyPr>
          <a:lstStyle/>
          <a:p>
            <a:pPr marL="0" indent="0">
              <a:lnSpc>
                <a:spcPct val="100000"/>
              </a:lnSpc>
              <a:spcBef>
                <a:spcPts val="624"/>
              </a:spcBef>
              <a:spcAft>
                <a:spcPts val="1200"/>
              </a:spcAft>
              <a:buNone/>
            </a:pPr>
            <a:r>
              <a:rPr lang="en-US" sz="2400" dirty="0"/>
              <a:t>Gambit Stores accepts from Leonard Co. a $3,400, 90-day, 6% note dated May 10 in settlement of Leonard’s overdue account. What entry does Gambit make at the maturity date, assuming Leonard pays the note and interest in full at that time?</a:t>
            </a:r>
          </a:p>
          <a:p>
            <a:pPr marL="0" indent="0">
              <a:lnSpc>
                <a:spcPct val="100000"/>
              </a:lnSpc>
              <a:spcBef>
                <a:spcPts val="624"/>
              </a:spcBef>
              <a:spcAft>
                <a:spcPts val="1200"/>
              </a:spcAft>
              <a:buNone/>
            </a:pPr>
            <a:r>
              <a:rPr lang="en-US" sz="2400" dirty="0"/>
              <a:t>Gambit Stores records this entry at the maturity date:</a:t>
            </a:r>
          </a:p>
        </p:txBody>
      </p:sp>
      <p:sp>
        <p:nvSpPr>
          <p:cNvPr id="14" name="Content Placeholder 5">
            <a:extLst>
              <a:ext uri="{FF2B5EF4-FFF2-40B4-BE49-F238E27FC236}">
                <a16:creationId xmlns:a16="http://schemas.microsoft.com/office/drawing/2014/main" id="{B4238F57-2076-CFCF-D550-78F3338C2DBC}"/>
              </a:ext>
            </a:extLst>
          </p:cNvPr>
          <p:cNvSpPr>
            <a:spLocks noGrp="1"/>
          </p:cNvSpPr>
          <p:nvPr>
            <p:ph sz="quarter" idx="11"/>
          </p:nvPr>
        </p:nvSpPr>
        <p:spPr>
          <a:xfrm>
            <a:off x="605524" y="4325013"/>
            <a:ext cx="8278428" cy="1680499"/>
          </a:xfrm>
          <a:prstGeom prst="rect">
            <a:avLst/>
          </a:prstGeom>
          <a:ln>
            <a:noFill/>
          </a:ln>
        </p:spPr>
        <p:txBody>
          <a:bodyPr anchor="ctr" anchorCtr="0">
            <a:normAutofit/>
          </a:bodyPr>
          <a:lstStyle/>
          <a:p>
            <a:pPr marL="0" indent="0">
              <a:lnSpc>
                <a:spcPct val="100000"/>
              </a:lnSpc>
              <a:spcBef>
                <a:spcPts val="1200"/>
              </a:spcBef>
              <a:buNone/>
            </a:pPr>
            <a:r>
              <a:rPr lang="en-US" sz="2600" dirty="0"/>
              <a:t>Cash						     3,451</a:t>
            </a:r>
          </a:p>
          <a:p>
            <a:pPr marL="0" indent="361950">
              <a:lnSpc>
                <a:spcPct val="100000"/>
              </a:lnSpc>
              <a:spcBef>
                <a:spcPts val="1200"/>
              </a:spcBef>
              <a:buNone/>
            </a:pPr>
            <a:r>
              <a:rPr lang="en-US" sz="2600" dirty="0"/>
              <a:t>Notes Receivable					    3,400</a:t>
            </a:r>
          </a:p>
          <a:p>
            <a:pPr marL="0" indent="361950">
              <a:lnSpc>
                <a:spcPct val="100000"/>
              </a:lnSpc>
              <a:spcBef>
                <a:spcPts val="1200"/>
              </a:spcBef>
              <a:buNone/>
            </a:pPr>
            <a:r>
              <a:rPr lang="en-US" sz="2600" dirty="0"/>
              <a:t>Interest Revenue						</a:t>
            </a:r>
            <a:r>
              <a:rPr lang="en-US" altLang="en-US" sz="2600" dirty="0">
                <a:cs typeface="Calibri" panose="020F0502020204030204" pitchFamily="34" charset="0"/>
              </a:rPr>
              <a:t>51</a:t>
            </a:r>
            <a:r>
              <a:rPr lang="en-US" sz="2600" dirty="0"/>
              <a:t>		</a:t>
            </a:r>
          </a:p>
        </p:txBody>
      </p:sp>
      <p:sp>
        <p:nvSpPr>
          <p:cNvPr id="16" name="Content Placeholder 5">
            <a:extLst>
              <a:ext uri="{FF2B5EF4-FFF2-40B4-BE49-F238E27FC236}">
                <a16:creationId xmlns:a16="http://schemas.microsoft.com/office/drawing/2014/main" id="{B256BD01-8B90-3F26-8558-C2539906A257}"/>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3</a:t>
            </a:r>
          </a:p>
        </p:txBody>
      </p:sp>
    </p:spTree>
    <p:extLst>
      <p:ext uri="{BB962C8B-B14F-4D97-AF65-F5344CB8AC3E}">
        <p14:creationId xmlns:p14="http://schemas.microsoft.com/office/powerpoint/2010/main" val="416314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2884-C92C-CBC9-6AF1-A29A7FFA79EE}"/>
              </a:ext>
            </a:extLst>
          </p:cNvPr>
          <p:cNvSpPr>
            <a:spLocks noGrp="1"/>
          </p:cNvSpPr>
          <p:nvPr>
            <p:ph type="title"/>
          </p:nvPr>
        </p:nvSpPr>
        <p:spPr>
          <a:xfrm>
            <a:off x="514350" y="2546191"/>
            <a:ext cx="8115301" cy="1765619"/>
          </a:xfrm>
        </p:spPr>
        <p:txBody>
          <a:bodyPr>
            <a:noAutofit/>
          </a:bodyPr>
          <a:lstStyle/>
          <a:p>
            <a:r>
              <a:rPr lang="en-GB" dirty="0"/>
              <a:t>Learning Objective 4</a:t>
            </a:r>
            <a:br>
              <a:rPr lang="en-GB" dirty="0"/>
            </a:br>
            <a:r>
              <a:rPr lang="en-US" dirty="0"/>
              <a:t>Describe the Statement Presentation and Analysis of Receivables.</a:t>
            </a:r>
            <a:endParaRPr lang="en-IN" dirty="0"/>
          </a:p>
        </p:txBody>
      </p:sp>
      <p:sp>
        <p:nvSpPr>
          <p:cNvPr id="7" name="Content Placeholder 5">
            <a:extLst>
              <a:ext uri="{FF2B5EF4-FFF2-40B4-BE49-F238E27FC236}">
                <a16:creationId xmlns:a16="http://schemas.microsoft.com/office/drawing/2014/main" id="{6DDE8C2D-91E9-AD3C-074B-483286A48151}"/>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0439495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lstStyle/>
          <a:p>
            <a:r>
              <a:rPr lang="en-IN" dirty="0"/>
              <a:t>Presentation</a:t>
            </a:r>
          </a:p>
        </p:txBody>
      </p:sp>
      <p:sp>
        <p:nvSpPr>
          <p:cNvPr id="3" name="Content Placeholder 2">
            <a:extLst>
              <a:ext uri="{FF2B5EF4-FFF2-40B4-BE49-F238E27FC236}">
                <a16:creationId xmlns:a16="http://schemas.microsoft.com/office/drawing/2014/main" id="{659CCDCF-C644-4EC3-D49B-5D0B1476A0EC}"/>
              </a:ext>
            </a:extLst>
          </p:cNvPr>
          <p:cNvSpPr>
            <a:spLocks noGrp="1"/>
          </p:cNvSpPr>
          <p:nvPr>
            <p:ph sz="quarter" idx="12"/>
          </p:nvPr>
        </p:nvSpPr>
        <p:spPr>
          <a:xfrm>
            <a:off x="513862" y="1320368"/>
            <a:ext cx="8115301" cy="4961351"/>
          </a:xfrm>
        </p:spPr>
        <p:txBody>
          <a:bodyPr>
            <a:normAutofit fontScale="92500" lnSpcReduction="10000"/>
          </a:bodyPr>
          <a:lstStyle/>
          <a:p>
            <a:pPr marL="0" indent="0">
              <a:lnSpc>
                <a:spcPct val="110000"/>
              </a:lnSpc>
              <a:buNone/>
            </a:pPr>
            <a:r>
              <a:rPr lang="en-US" b="1" dirty="0"/>
              <a:t>Statement of Financial Position</a:t>
            </a:r>
          </a:p>
          <a:p>
            <a:pPr>
              <a:lnSpc>
                <a:spcPct val="110000"/>
              </a:lnSpc>
            </a:pPr>
            <a:r>
              <a:rPr lang="en-US" dirty="0"/>
              <a:t>Identify in the statement or in the notes each of the major type of receivables.</a:t>
            </a:r>
          </a:p>
          <a:p>
            <a:pPr lvl="1">
              <a:lnSpc>
                <a:spcPct val="110000"/>
              </a:lnSpc>
            </a:pPr>
            <a:r>
              <a:rPr lang="en-US" dirty="0"/>
              <a:t>Report short-term receivables as current assets.</a:t>
            </a:r>
          </a:p>
          <a:p>
            <a:pPr lvl="1">
              <a:lnSpc>
                <a:spcPct val="110000"/>
              </a:lnSpc>
            </a:pPr>
            <a:r>
              <a:rPr lang="en-US" dirty="0"/>
              <a:t>Report both the gross amount of receivables and the allowance for doubtful accounts.</a:t>
            </a:r>
          </a:p>
          <a:p>
            <a:pPr marL="0" indent="0">
              <a:lnSpc>
                <a:spcPct val="110000"/>
              </a:lnSpc>
              <a:buNone/>
            </a:pPr>
            <a:r>
              <a:rPr lang="en-US" b="1" dirty="0"/>
              <a:t>Income Statement</a:t>
            </a:r>
          </a:p>
          <a:p>
            <a:pPr>
              <a:lnSpc>
                <a:spcPct val="110000"/>
              </a:lnSpc>
            </a:pPr>
            <a:r>
              <a:rPr lang="en-US" dirty="0"/>
              <a:t>Bad debt expense and service charge expense in operating expenses section. </a:t>
            </a:r>
          </a:p>
          <a:p>
            <a:pPr>
              <a:lnSpc>
                <a:spcPct val="110000"/>
              </a:lnSpc>
            </a:pPr>
            <a:r>
              <a:rPr lang="en-US" dirty="0"/>
              <a:t>Interest revenue under “Other income and expense” in non-operating section.</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165743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9EE-7F3D-F978-0F8E-EB3D4ACB66BA}"/>
              </a:ext>
            </a:extLst>
          </p:cNvPr>
          <p:cNvSpPr>
            <a:spLocks noGrp="1"/>
          </p:cNvSpPr>
          <p:nvPr>
            <p:ph type="title"/>
          </p:nvPr>
        </p:nvSpPr>
        <p:spPr/>
        <p:txBody>
          <a:bodyPr/>
          <a:lstStyle/>
          <a:p>
            <a:r>
              <a:rPr lang="en-IN" dirty="0"/>
              <a:t>Allowance Method – Presentation </a:t>
            </a:r>
          </a:p>
        </p:txBody>
      </p:sp>
      <p:pic>
        <p:nvPicPr>
          <p:cNvPr id="8" name="Picture Placeholder 7" descr="An illustration of partial Statement of Financial Position consists of two-line heading, the first line presenting the name of the company, Hampson Furniture and the second line presenting the type of statement, Statement of Financial Position (partial). The illustration has 3 columns, the first presenting account names and the other two presenting the respective amounts and totals. The first subsection, Current assets, is presented in the first column. The following account names are listed in this section slightly indented with the respective amounts listed in the second numeric column: Supplies, Euro 25,000; Inventory, 310,000; Accounts receivable, Euro 200,000 presented in the first numeric column and highlighted. Less: Allowance for doubtful accounts, 12,000 presented in the first numeric column and highlighted. The amounts of allowance for doubtful accounts are deducted from accounts receivable and the total 188,000, is presented in the last numeric column and is highlighted; Cash, 14,800. The amounts in the last numeric columns are totaled as Euro 537,800, and the label appears in the first column as: Total current assets.">
            <a:extLst>
              <a:ext uri="{FF2B5EF4-FFF2-40B4-BE49-F238E27FC236}">
                <a16:creationId xmlns:a16="http://schemas.microsoft.com/office/drawing/2014/main" id="{C73F69D4-9C47-F25F-4FF2-FE2A1FA8652E}"/>
              </a:ext>
            </a:extLst>
          </p:cNvPr>
          <p:cNvPicPr>
            <a:picLocks noGrp="1" noChangeAspect="1"/>
          </p:cNvPicPr>
          <p:nvPr>
            <p:ph type="pic" sz="quarter" idx="17"/>
          </p:nvPr>
        </p:nvPicPr>
        <p:blipFill rotWithShape="1">
          <a:blip r:embed="rId2"/>
          <a:stretch/>
        </p:blipFill>
        <p:spPr>
          <a:xfrm>
            <a:off x="328329" y="2022793"/>
            <a:ext cx="8487342" cy="2812415"/>
          </a:xfrm>
          <a:prstGeom prst="rect">
            <a:avLst/>
          </a:prstGeom>
        </p:spPr>
      </p:pic>
      <p:sp>
        <p:nvSpPr>
          <p:cNvPr id="10" name="Content Placeholder 9">
            <a:extLst>
              <a:ext uri="{FF2B5EF4-FFF2-40B4-BE49-F238E27FC236}">
                <a16:creationId xmlns:a16="http://schemas.microsoft.com/office/drawing/2014/main" id="{5578D6BF-8DB5-0103-6700-BBDFB0EB56E1}"/>
              </a:ext>
            </a:extLst>
          </p:cNvPr>
          <p:cNvSpPr>
            <a:spLocks noGrp="1"/>
          </p:cNvSpPr>
          <p:nvPr>
            <p:ph sz="quarter" idx="18"/>
          </p:nvPr>
        </p:nvSpPr>
        <p:spPr>
          <a:xfrm>
            <a:off x="406121" y="5946682"/>
            <a:ext cx="8223533" cy="454495"/>
          </a:xfrm>
        </p:spPr>
        <p:txBody>
          <a:bodyPr>
            <a:normAutofit/>
          </a:bodyPr>
          <a:lstStyle/>
          <a:p>
            <a:pPr marL="0" indent="0">
              <a:buNone/>
            </a:pPr>
            <a:r>
              <a:rPr lang="en-US" sz="2000" b="1" dirty="0"/>
              <a:t>Illustration 8.3: </a:t>
            </a:r>
            <a:r>
              <a:rPr lang="en-US" sz="2000" dirty="0"/>
              <a:t>Presentation of allowance for doubtful accounts</a:t>
            </a:r>
          </a:p>
        </p:txBody>
      </p:sp>
      <p:sp>
        <p:nvSpPr>
          <p:cNvPr id="15" name="Content Placeholder 5">
            <a:extLst>
              <a:ext uri="{FF2B5EF4-FFF2-40B4-BE49-F238E27FC236}">
                <a16:creationId xmlns:a16="http://schemas.microsoft.com/office/drawing/2014/main" id="{2A48E3C1-EC20-5684-0647-23F69D0282D4}"/>
              </a:ext>
            </a:extLst>
          </p:cNvPr>
          <p:cNvSpPr>
            <a:spLocks noGrp="1"/>
          </p:cNvSpPr>
          <p:nvPr>
            <p:ph sz="quarter" idx="25"/>
          </p:nvPr>
        </p:nvSpPr>
        <p:spPr>
          <a:xfrm>
            <a:off x="7985125" y="6492875"/>
            <a:ext cx="749300" cy="365125"/>
          </a:xfrm>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2</a:t>
            </a:r>
          </a:p>
        </p:txBody>
      </p:sp>
      <p:sp>
        <p:nvSpPr>
          <p:cNvPr id="4" name="TextBox 3">
            <a:extLst>
              <a:ext uri="{FF2B5EF4-FFF2-40B4-BE49-F238E27FC236}">
                <a16:creationId xmlns:a16="http://schemas.microsoft.com/office/drawing/2014/main" id="{DDFF3175-5D84-8081-6A22-2005F9A3900B}"/>
              </a:ext>
            </a:extLst>
          </p:cNvPr>
          <p:cNvSpPr txBox="1"/>
          <p:nvPr/>
        </p:nvSpPr>
        <p:spPr>
          <a:xfrm>
            <a:off x="7906525" y="3674915"/>
            <a:ext cx="1446258" cy="646331"/>
          </a:xfrm>
          <a:prstGeom prst="rect">
            <a:avLst/>
          </a:prstGeom>
          <a:noFill/>
        </p:spPr>
        <p:txBody>
          <a:bodyPr wrap="square">
            <a:spAutoFit/>
          </a:bodyPr>
          <a:lstStyle/>
          <a:p>
            <a:r>
              <a:rPr lang="en-US" dirty="0">
                <a:highlight>
                  <a:srgbClr val="FFFF00"/>
                </a:highlight>
              </a:rPr>
              <a:t>net realizable value </a:t>
            </a:r>
            <a:endParaRPr lang="en-US" dirty="0"/>
          </a:p>
        </p:txBody>
      </p:sp>
    </p:spTree>
    <p:extLst>
      <p:ext uri="{BB962C8B-B14F-4D97-AF65-F5344CB8AC3E}">
        <p14:creationId xmlns:p14="http://schemas.microsoft.com/office/powerpoint/2010/main" val="934933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p:txBody>
          <a:bodyPr>
            <a:normAutofit/>
          </a:bodyPr>
          <a:lstStyle/>
          <a:p>
            <a:r>
              <a:rPr lang="en-IN" dirty="0"/>
              <a:t>Analysis</a:t>
            </a:r>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p:txBody>
          <a:bodyPr>
            <a:normAutofit lnSpcReduction="10000"/>
          </a:bodyPr>
          <a:lstStyle/>
          <a:p>
            <a:r>
              <a:rPr lang="en-US" dirty="0"/>
              <a:t>Investors and company managers compute financial ratios to evaluate the liquidity of a company’s accounts receivable. </a:t>
            </a:r>
          </a:p>
          <a:p>
            <a:r>
              <a:rPr lang="en-US" dirty="0"/>
              <a:t>They use the accounts receivable turnover to assess the liquidity of the receivables</a:t>
            </a:r>
          </a:p>
          <a:p>
            <a:r>
              <a:rPr lang="en-US" dirty="0"/>
              <a:t>Computed by dividing net credit sales (net sales less cash sales) by the average net accounts receivable during the year.</a:t>
            </a:r>
          </a:p>
          <a:p>
            <a:r>
              <a:rPr lang="en-US" dirty="0">
                <a:solidFill>
                  <a:srgbClr val="111111"/>
                </a:solidFill>
                <a:latin typeface="SourceSansPro"/>
              </a:rPr>
              <a:t>Efficient companies have higher AR turnover ratio i.e., AR is low, sales are high. (i.e., For 1 million revenue, you want this 1 million to be mostly cash, not AR)</a:t>
            </a:r>
            <a:endParaRPr lang="en-US" dirty="0"/>
          </a:p>
          <a:p>
            <a:endParaRPr lang="en-US" dirty="0"/>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13599002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Analysis Example</a:t>
            </a:r>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3862" y="1424065"/>
            <a:ext cx="8403895" cy="2082706"/>
          </a:xfrm>
        </p:spPr>
        <p:txBody>
          <a:bodyPr>
            <a:noAutofit/>
          </a:bodyPr>
          <a:lstStyle/>
          <a:p>
            <a:pPr marL="0" indent="0">
              <a:buNone/>
            </a:pPr>
            <a:r>
              <a:rPr lang="en-US" sz="2600" b="1" dirty="0"/>
              <a:t>Illustration: </a:t>
            </a:r>
            <a:r>
              <a:rPr lang="en-US" sz="2600" b="1" dirty="0">
                <a:solidFill>
                  <a:schemeClr val="accent2"/>
                </a:solidFill>
              </a:rPr>
              <a:t>Lenovo Group </a:t>
            </a:r>
            <a:r>
              <a:rPr lang="en-US" sz="2600" dirty="0"/>
              <a:t>(CHN) (which reported in U.S. dollars) had net sales of $38,707 million for the year. It had a beginning accounts receivable (net) balance of $2,885 million and an ending accounts receivable (net) balance of $3,171 million. Assuming that Lenovo’s sales were all on credit, its accounts receivable turnover is computed as follows.</a:t>
            </a:r>
          </a:p>
        </p:txBody>
      </p:sp>
      <p:graphicFrame>
        <p:nvGraphicFramePr>
          <p:cNvPr id="15" name="Table 16">
            <a:extLst>
              <a:ext uri="{FF2B5EF4-FFF2-40B4-BE49-F238E27FC236}">
                <a16:creationId xmlns:a16="http://schemas.microsoft.com/office/drawing/2014/main" id="{32D3C3DB-4226-C01B-1A9A-EE38B7D4FF63}"/>
              </a:ext>
            </a:extLst>
          </p:cNvPr>
          <p:cNvGraphicFramePr>
            <a:graphicFrameLocks noGrp="1"/>
          </p:cNvGraphicFramePr>
          <p:nvPr>
            <p:ph type="tbl" sz="quarter" idx="19"/>
            <p:extLst>
              <p:ext uri="{D42A27DB-BD31-4B8C-83A1-F6EECF244321}">
                <p14:modId xmlns:p14="http://schemas.microsoft.com/office/powerpoint/2010/main" val="1443501368"/>
              </p:ext>
            </p:extLst>
          </p:nvPr>
        </p:nvGraphicFramePr>
        <p:xfrm>
          <a:off x="1229759" y="4049773"/>
          <a:ext cx="6762269" cy="1203539"/>
        </p:xfrm>
        <a:graphic>
          <a:graphicData uri="http://schemas.openxmlformats.org/drawingml/2006/table">
            <a:tbl>
              <a:tblPr firstRow="1" bandRow="1">
                <a:tableStyleId>{2D5ABB26-0587-4C30-8999-92F81FD0307C}</a:tableStyleId>
              </a:tblPr>
              <a:tblGrid>
                <a:gridCol w="1734502">
                  <a:extLst>
                    <a:ext uri="{9D8B030D-6E8A-4147-A177-3AD203B41FA5}">
                      <a16:colId xmlns:a16="http://schemas.microsoft.com/office/drawing/2014/main" val="1235204474"/>
                    </a:ext>
                  </a:extLst>
                </a:gridCol>
                <a:gridCol w="349568">
                  <a:extLst>
                    <a:ext uri="{9D8B030D-6E8A-4147-A177-3AD203B41FA5}">
                      <a16:colId xmlns:a16="http://schemas.microsoft.com/office/drawing/2014/main" val="2674036171"/>
                    </a:ext>
                  </a:extLst>
                </a:gridCol>
                <a:gridCol w="2161243">
                  <a:extLst>
                    <a:ext uri="{9D8B030D-6E8A-4147-A177-3AD203B41FA5}">
                      <a16:colId xmlns:a16="http://schemas.microsoft.com/office/drawing/2014/main" val="2369430881"/>
                    </a:ext>
                  </a:extLst>
                </a:gridCol>
                <a:gridCol w="349568">
                  <a:extLst>
                    <a:ext uri="{9D8B030D-6E8A-4147-A177-3AD203B41FA5}">
                      <a16:colId xmlns:a16="http://schemas.microsoft.com/office/drawing/2014/main" val="385247362"/>
                    </a:ext>
                  </a:extLst>
                </a:gridCol>
                <a:gridCol w="2167388">
                  <a:extLst>
                    <a:ext uri="{9D8B030D-6E8A-4147-A177-3AD203B41FA5}">
                      <a16:colId xmlns:a16="http://schemas.microsoft.com/office/drawing/2014/main" val="3644182966"/>
                    </a:ext>
                  </a:extLst>
                </a:gridCol>
              </a:tblGrid>
              <a:tr h="374964">
                <a:tc>
                  <a:txBody>
                    <a:bodyPr/>
                    <a:lstStyle/>
                    <a:p>
                      <a:pPr algn="ctr"/>
                      <a:r>
                        <a:rPr lang="en-IN" sz="1800" b="1" dirty="0"/>
                        <a:t>Net Credit Sales</a:t>
                      </a:r>
                    </a:p>
                  </a:txBody>
                  <a:tcPr anchor="ctr"/>
                </a:tc>
                <a:tc>
                  <a:txBody>
                    <a:bodyPr/>
                    <a:lstStyle/>
                    <a:p>
                      <a:pPr algn="ctr"/>
                      <a:r>
                        <a:rPr lang="en-IN" sz="1800" b="1" dirty="0"/>
                        <a:t>÷</a:t>
                      </a:r>
                    </a:p>
                  </a:txBody>
                  <a:tcPr anchor="ctr"/>
                </a:tc>
                <a:tc>
                  <a:txBody>
                    <a:bodyPr/>
                    <a:lstStyle/>
                    <a:p>
                      <a:pPr algn="ctr"/>
                      <a:r>
                        <a:rPr lang="en-IN" sz="1800" b="1" dirty="0"/>
                        <a:t>Average Net Accounts Receivable</a:t>
                      </a:r>
                    </a:p>
                  </a:txBody>
                  <a:tcPr anchor="ctr"/>
                </a:tc>
                <a:tc>
                  <a:txBody>
                    <a:bodyPr/>
                    <a:lstStyle/>
                    <a:p>
                      <a:pPr algn="ctr"/>
                      <a:r>
                        <a:rPr lang="en-IN" sz="1800" b="1" dirty="0"/>
                        <a:t>=</a:t>
                      </a:r>
                    </a:p>
                  </a:txBody>
                  <a:tcPr anchor="ctr"/>
                </a:tc>
                <a:tc>
                  <a:txBody>
                    <a:bodyPr/>
                    <a:lstStyle/>
                    <a:p>
                      <a:pPr algn="ctr"/>
                      <a:r>
                        <a:rPr lang="en-IN" sz="1800" b="1" dirty="0">
                          <a:solidFill>
                            <a:schemeClr val="accent2"/>
                          </a:solidFill>
                        </a:rPr>
                        <a:t>Accounts Receivable Turnover</a:t>
                      </a:r>
                    </a:p>
                  </a:txBody>
                  <a:tcPr anchor="ctr"/>
                </a:tc>
                <a:extLst>
                  <a:ext uri="{0D108BD9-81ED-4DB2-BD59-A6C34878D82A}">
                    <a16:rowId xmlns:a16="http://schemas.microsoft.com/office/drawing/2014/main" val="214783781"/>
                  </a:ext>
                </a:extLst>
              </a:tr>
              <a:tr h="563459">
                <a:tc>
                  <a:txBody>
                    <a:bodyPr/>
                    <a:lstStyle/>
                    <a:p>
                      <a:pPr algn="ctr"/>
                      <a:r>
                        <a:rPr lang="en-IN" sz="1800" dirty="0"/>
                        <a:t>$38,707</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800" dirty="0"/>
                        <a:t>÷</a:t>
                      </a:r>
                    </a:p>
                  </a:txBody>
                  <a:tcPr anchor="ctr"/>
                </a:tc>
                <a:tc>
                  <a:txBody>
                    <a:bodyPr/>
                    <a:lstStyle/>
                    <a:p>
                      <a:pPr algn="ctr"/>
                      <a:endParaRPr lang="en-IN" sz="1800" dirty="0"/>
                    </a:p>
                  </a:txBody>
                  <a:tcPr anchor="ctr"/>
                </a:tc>
                <a:tc>
                  <a:txBody>
                    <a:bodyPr/>
                    <a:lstStyle/>
                    <a:p>
                      <a:pPr algn="ctr"/>
                      <a:r>
                        <a:rPr lang="en-IN" sz="1800" dirty="0"/>
                        <a:t>=</a:t>
                      </a:r>
                    </a:p>
                  </a:txBody>
                  <a:tcPr anchor="ctr"/>
                </a:tc>
                <a:tc>
                  <a:txBody>
                    <a:bodyPr/>
                    <a:lstStyle/>
                    <a:p>
                      <a:pPr algn="ctr"/>
                      <a:r>
                        <a:rPr lang="en-IN" sz="1800" dirty="0">
                          <a:solidFill>
                            <a:schemeClr val="accent2"/>
                          </a:solidFill>
                        </a:rPr>
                        <a:t>12.8 times</a:t>
                      </a:r>
                    </a:p>
                  </a:txBody>
                  <a:tcPr anchor="ctr"/>
                </a:tc>
                <a:extLst>
                  <a:ext uri="{0D108BD9-81ED-4DB2-BD59-A6C34878D82A}">
                    <a16:rowId xmlns:a16="http://schemas.microsoft.com/office/drawing/2014/main" val="3413920506"/>
                  </a:ext>
                </a:extLst>
              </a:tr>
            </a:tbl>
          </a:graphicData>
        </a:graphic>
      </p:graphicFrame>
      <p:graphicFrame>
        <p:nvGraphicFramePr>
          <p:cNvPr id="3" name="Object 2" descr="dollar times two comma 885 plus dollar times three comma 171 divided by two">
            <a:extLst>
              <a:ext uri="{FF2B5EF4-FFF2-40B4-BE49-F238E27FC236}">
                <a16:creationId xmlns:a16="http://schemas.microsoft.com/office/drawing/2014/main" id="{A2A4543C-2CFD-E8BC-C93D-49D616AA70C2}"/>
              </a:ext>
            </a:extLst>
          </p:cNvPr>
          <p:cNvGraphicFramePr>
            <a:graphicFrameLocks noChangeAspect="1"/>
          </p:cNvGraphicFramePr>
          <p:nvPr>
            <p:extLst>
              <p:ext uri="{D42A27DB-BD31-4B8C-83A1-F6EECF244321}">
                <p14:modId xmlns:p14="http://schemas.microsoft.com/office/powerpoint/2010/main" val="3910994367"/>
              </p:ext>
            </p:extLst>
          </p:nvPr>
        </p:nvGraphicFramePr>
        <p:xfrm>
          <a:off x="3577474" y="4693988"/>
          <a:ext cx="1386103" cy="524015"/>
        </p:xfrm>
        <a:graphic>
          <a:graphicData uri="http://schemas.openxmlformats.org/presentationml/2006/ole">
            <mc:AlternateContent xmlns:mc="http://schemas.openxmlformats.org/markup-compatibility/2006">
              <mc:Choice xmlns:v="urn:schemas-microsoft-com:vml" Requires="v">
                <p:oleObj name="Equation" r:id="rId2" imgW="1041120" imgH="393480" progId="Equation.DSMT4">
                  <p:embed/>
                </p:oleObj>
              </mc:Choice>
              <mc:Fallback>
                <p:oleObj name="Equation" r:id="rId2" imgW="1041120" imgH="393480" progId="Equation.DSMT4">
                  <p:embed/>
                  <p:pic>
                    <p:nvPicPr>
                      <p:cNvPr id="0" name=""/>
                      <p:cNvPicPr/>
                      <p:nvPr/>
                    </p:nvPicPr>
                    <p:blipFill>
                      <a:blip r:embed="rId3"/>
                      <a:stretch>
                        <a:fillRect/>
                      </a:stretch>
                    </p:blipFill>
                    <p:spPr>
                      <a:xfrm>
                        <a:off x="3577474" y="4693988"/>
                        <a:ext cx="1386103" cy="524015"/>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553244" y="5883821"/>
            <a:ext cx="8037512" cy="469098"/>
          </a:xfrm>
        </p:spPr>
        <p:txBody>
          <a:bodyPr>
            <a:normAutofit/>
          </a:bodyPr>
          <a:lstStyle/>
          <a:p>
            <a:pPr marL="0" indent="0">
              <a:buNone/>
            </a:pPr>
            <a:r>
              <a:rPr lang="en-US" sz="2000" b="1" dirty="0"/>
              <a:t>Illustration 8.18: </a:t>
            </a:r>
            <a:r>
              <a:rPr lang="en-US" sz="2000" dirty="0"/>
              <a:t>Accounts receivable turnover and computation </a:t>
            </a:r>
          </a:p>
        </p:txBody>
      </p:sp>
      <p:sp>
        <p:nvSpPr>
          <p:cNvPr id="13" name="Content Placeholder 5">
            <a:extLst>
              <a:ext uri="{FF2B5EF4-FFF2-40B4-BE49-F238E27FC236}">
                <a16:creationId xmlns:a16="http://schemas.microsoft.com/office/drawing/2014/main" id="{A2CD43A2-8527-8C27-F66D-01AC1E3A5591}"/>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72948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F547A0-C295-345C-AF2A-09739A8B4123}"/>
              </a:ext>
            </a:extLst>
          </p:cNvPr>
          <p:cNvSpPr>
            <a:spLocks noGrp="1"/>
          </p:cNvSpPr>
          <p:nvPr>
            <p:ph type="title"/>
          </p:nvPr>
        </p:nvSpPr>
        <p:spPr/>
        <p:txBody>
          <a:bodyPr/>
          <a:lstStyle/>
          <a:p>
            <a:r>
              <a:rPr lang="en-IN" dirty="0"/>
              <a:t>Analysis – Average Collection Period</a:t>
            </a:r>
          </a:p>
        </p:txBody>
      </p:sp>
      <p:sp>
        <p:nvSpPr>
          <p:cNvPr id="4" name="Content Placeholder 3">
            <a:extLst>
              <a:ext uri="{FF2B5EF4-FFF2-40B4-BE49-F238E27FC236}">
                <a16:creationId xmlns:a16="http://schemas.microsoft.com/office/drawing/2014/main" id="{FE3DAD78-0806-5C97-9FE0-30B67025BBE3}"/>
              </a:ext>
            </a:extLst>
          </p:cNvPr>
          <p:cNvSpPr>
            <a:spLocks noGrp="1"/>
          </p:cNvSpPr>
          <p:nvPr>
            <p:ph sz="quarter" idx="12"/>
          </p:nvPr>
        </p:nvSpPr>
        <p:spPr>
          <a:xfrm>
            <a:off x="513862" y="1320368"/>
            <a:ext cx="8115301" cy="943991"/>
          </a:xfrm>
        </p:spPr>
        <p:txBody>
          <a:bodyPr>
            <a:normAutofit/>
          </a:bodyPr>
          <a:lstStyle/>
          <a:p>
            <a:pPr marL="0" indent="0">
              <a:buNone/>
            </a:pPr>
            <a:r>
              <a:rPr lang="en-US" sz="2600" b="1" dirty="0"/>
              <a:t>Illustration: </a:t>
            </a:r>
            <a:r>
              <a:rPr lang="en-US" sz="2600" dirty="0"/>
              <a:t>A variant of the accounts receivable turnover ratio is the average collection period in terms of days.</a:t>
            </a:r>
          </a:p>
        </p:txBody>
      </p:sp>
      <p:graphicFrame>
        <p:nvGraphicFramePr>
          <p:cNvPr id="16" name="Table 16">
            <a:extLst>
              <a:ext uri="{FF2B5EF4-FFF2-40B4-BE49-F238E27FC236}">
                <a16:creationId xmlns:a16="http://schemas.microsoft.com/office/drawing/2014/main" id="{EF2D6D44-3B43-055B-0536-91A39B64077C}"/>
              </a:ext>
            </a:extLst>
          </p:cNvPr>
          <p:cNvGraphicFramePr>
            <a:graphicFrameLocks noGrp="1"/>
          </p:cNvGraphicFramePr>
          <p:nvPr>
            <p:ph type="pic" sz="quarter" idx="17"/>
            <p:extLst>
              <p:ext uri="{D42A27DB-BD31-4B8C-83A1-F6EECF244321}">
                <p14:modId xmlns:p14="http://schemas.microsoft.com/office/powerpoint/2010/main" val="2364969040"/>
              </p:ext>
            </p:extLst>
          </p:nvPr>
        </p:nvGraphicFramePr>
        <p:xfrm>
          <a:off x="1102497" y="2339349"/>
          <a:ext cx="7016793" cy="1204703"/>
        </p:xfrm>
        <a:graphic>
          <a:graphicData uri="http://schemas.openxmlformats.org/drawingml/2006/table">
            <a:tbl>
              <a:tblPr firstRow="1" bandRow="1">
                <a:tableStyleId>{2D5ABB26-0587-4C30-8999-92F81FD0307C}</a:tableStyleId>
              </a:tblPr>
              <a:tblGrid>
                <a:gridCol w="1734502">
                  <a:extLst>
                    <a:ext uri="{9D8B030D-6E8A-4147-A177-3AD203B41FA5}">
                      <a16:colId xmlns:a16="http://schemas.microsoft.com/office/drawing/2014/main" val="1235204474"/>
                    </a:ext>
                  </a:extLst>
                </a:gridCol>
                <a:gridCol w="349568">
                  <a:extLst>
                    <a:ext uri="{9D8B030D-6E8A-4147-A177-3AD203B41FA5}">
                      <a16:colId xmlns:a16="http://schemas.microsoft.com/office/drawing/2014/main" val="2674036171"/>
                    </a:ext>
                  </a:extLst>
                </a:gridCol>
                <a:gridCol w="2434620">
                  <a:extLst>
                    <a:ext uri="{9D8B030D-6E8A-4147-A177-3AD203B41FA5}">
                      <a16:colId xmlns:a16="http://schemas.microsoft.com/office/drawing/2014/main" val="2369430881"/>
                    </a:ext>
                  </a:extLst>
                </a:gridCol>
                <a:gridCol w="349568">
                  <a:extLst>
                    <a:ext uri="{9D8B030D-6E8A-4147-A177-3AD203B41FA5}">
                      <a16:colId xmlns:a16="http://schemas.microsoft.com/office/drawing/2014/main" val="385247362"/>
                    </a:ext>
                  </a:extLst>
                </a:gridCol>
                <a:gridCol w="2148535">
                  <a:extLst>
                    <a:ext uri="{9D8B030D-6E8A-4147-A177-3AD203B41FA5}">
                      <a16:colId xmlns:a16="http://schemas.microsoft.com/office/drawing/2014/main" val="3644182966"/>
                    </a:ext>
                  </a:extLst>
                </a:gridCol>
              </a:tblGrid>
              <a:tr h="537157">
                <a:tc>
                  <a:txBody>
                    <a:bodyPr/>
                    <a:lstStyle/>
                    <a:p>
                      <a:pPr algn="ctr"/>
                      <a:r>
                        <a:rPr lang="en-IN" sz="1800" b="1" dirty="0"/>
                        <a:t>Net Credit Sales</a:t>
                      </a:r>
                    </a:p>
                  </a:txBody>
                  <a:tcPr anchor="ctr"/>
                </a:tc>
                <a:tc>
                  <a:txBody>
                    <a:bodyPr/>
                    <a:lstStyle/>
                    <a:p>
                      <a:pPr algn="ctr"/>
                      <a:r>
                        <a:rPr lang="en-IN" sz="1800" b="1" dirty="0"/>
                        <a:t>÷</a:t>
                      </a:r>
                    </a:p>
                  </a:txBody>
                  <a:tcPr anchor="ctr"/>
                </a:tc>
                <a:tc>
                  <a:txBody>
                    <a:bodyPr/>
                    <a:lstStyle/>
                    <a:p>
                      <a:pPr algn="ctr"/>
                      <a:r>
                        <a:rPr lang="en-IN" sz="1800" b="1" dirty="0"/>
                        <a:t>Average Net Accounts Receivable</a:t>
                      </a:r>
                    </a:p>
                  </a:txBody>
                  <a:tcPr anchor="ctr"/>
                </a:tc>
                <a:tc>
                  <a:txBody>
                    <a:bodyPr/>
                    <a:lstStyle/>
                    <a:p>
                      <a:pPr algn="ctr"/>
                      <a:r>
                        <a:rPr lang="en-IN" sz="1800" b="1" dirty="0"/>
                        <a:t>=</a:t>
                      </a:r>
                    </a:p>
                  </a:txBody>
                  <a:tcPr anchor="ctr"/>
                </a:tc>
                <a:tc>
                  <a:txBody>
                    <a:bodyPr/>
                    <a:lstStyle/>
                    <a:p>
                      <a:pPr algn="ctr"/>
                      <a:r>
                        <a:rPr lang="en-IN" sz="1800" b="1" dirty="0">
                          <a:solidFill>
                            <a:schemeClr val="accent2"/>
                          </a:solidFill>
                        </a:rPr>
                        <a:t>Accounts Receivable Turnover</a:t>
                      </a:r>
                    </a:p>
                  </a:txBody>
                  <a:tcPr anchor="ctr"/>
                </a:tc>
                <a:extLst>
                  <a:ext uri="{0D108BD9-81ED-4DB2-BD59-A6C34878D82A}">
                    <a16:rowId xmlns:a16="http://schemas.microsoft.com/office/drawing/2014/main" val="214783781"/>
                  </a:ext>
                </a:extLst>
              </a:tr>
              <a:tr h="564623">
                <a:tc>
                  <a:txBody>
                    <a:bodyPr/>
                    <a:lstStyle/>
                    <a:p>
                      <a:pPr algn="ctr"/>
                      <a:r>
                        <a:rPr lang="en-IN" sz="1800" dirty="0"/>
                        <a:t>$38,707</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800" dirty="0"/>
                        <a:t>÷</a:t>
                      </a:r>
                    </a:p>
                  </a:txBody>
                  <a:tcPr anchor="ctr"/>
                </a:tc>
                <a:tc>
                  <a:txBody>
                    <a:bodyPr/>
                    <a:lstStyle/>
                    <a:p>
                      <a:pPr algn="ctr"/>
                      <a:endParaRPr lang="en-IN" sz="1800" dirty="0"/>
                    </a:p>
                  </a:txBody>
                  <a:tcPr anchor="ctr"/>
                </a:tc>
                <a:tc>
                  <a:txBody>
                    <a:bodyPr/>
                    <a:lstStyle/>
                    <a:p>
                      <a:pPr algn="ctr"/>
                      <a:r>
                        <a:rPr lang="en-IN" sz="1800" dirty="0"/>
                        <a:t>=</a:t>
                      </a:r>
                    </a:p>
                  </a:txBody>
                  <a:tcPr anchor="ctr"/>
                </a:tc>
                <a:tc>
                  <a:txBody>
                    <a:bodyPr/>
                    <a:lstStyle/>
                    <a:p>
                      <a:pPr algn="ctr"/>
                      <a:r>
                        <a:rPr lang="en-IN" sz="1800" dirty="0">
                          <a:solidFill>
                            <a:schemeClr val="accent2"/>
                          </a:solidFill>
                        </a:rPr>
                        <a:t>12.8 times</a:t>
                      </a:r>
                    </a:p>
                  </a:txBody>
                  <a:tcPr anchor="ctr"/>
                </a:tc>
                <a:extLst>
                  <a:ext uri="{0D108BD9-81ED-4DB2-BD59-A6C34878D82A}">
                    <a16:rowId xmlns:a16="http://schemas.microsoft.com/office/drawing/2014/main" val="3413920506"/>
                  </a:ext>
                </a:extLst>
              </a:tr>
            </a:tbl>
          </a:graphicData>
        </a:graphic>
      </p:graphicFrame>
      <p:graphicFrame>
        <p:nvGraphicFramePr>
          <p:cNvPr id="3" name="Object 2" descr="dollar times two comma 885 plus dollar times three comma 171 divided by two">
            <a:extLst>
              <a:ext uri="{FF2B5EF4-FFF2-40B4-BE49-F238E27FC236}">
                <a16:creationId xmlns:a16="http://schemas.microsoft.com/office/drawing/2014/main" id="{D987642A-F469-0C2C-737D-B2CC0360063E}"/>
              </a:ext>
            </a:extLst>
          </p:cNvPr>
          <p:cNvGraphicFramePr>
            <a:graphicFrameLocks noChangeAspect="1"/>
          </p:cNvGraphicFramePr>
          <p:nvPr>
            <p:extLst>
              <p:ext uri="{D42A27DB-BD31-4B8C-83A1-F6EECF244321}">
                <p14:modId xmlns:p14="http://schemas.microsoft.com/office/powerpoint/2010/main" val="1276704759"/>
              </p:ext>
            </p:extLst>
          </p:nvPr>
        </p:nvGraphicFramePr>
        <p:xfrm>
          <a:off x="3641558" y="2979691"/>
          <a:ext cx="1386103" cy="524015"/>
        </p:xfrm>
        <a:graphic>
          <a:graphicData uri="http://schemas.openxmlformats.org/presentationml/2006/ole">
            <mc:AlternateContent xmlns:mc="http://schemas.openxmlformats.org/markup-compatibility/2006">
              <mc:Choice xmlns:v="urn:schemas-microsoft-com:vml" Requires="v">
                <p:oleObj name="Equation" r:id="rId2" imgW="1041120" imgH="393480" progId="Equation.DSMT4">
                  <p:embed/>
                </p:oleObj>
              </mc:Choice>
              <mc:Fallback>
                <p:oleObj name="Equation" r:id="rId2" imgW="1041120" imgH="393480" progId="Equation.DSMT4">
                  <p:embed/>
                  <p:pic>
                    <p:nvPicPr>
                      <p:cNvPr id="3" name="Object 2">
                        <a:extLst>
                          <a:ext uri="{FF2B5EF4-FFF2-40B4-BE49-F238E27FC236}">
                            <a16:creationId xmlns:a16="http://schemas.microsoft.com/office/drawing/2014/main" id="{A2A4543C-2CFD-E8BC-C93D-49D616AA70C2}"/>
                          </a:ext>
                        </a:extLst>
                      </p:cNvPr>
                      <p:cNvPicPr/>
                      <p:nvPr/>
                    </p:nvPicPr>
                    <p:blipFill>
                      <a:blip r:embed="rId3"/>
                      <a:stretch>
                        <a:fillRect/>
                      </a:stretch>
                    </p:blipFill>
                    <p:spPr>
                      <a:xfrm>
                        <a:off x="3641558" y="2979691"/>
                        <a:ext cx="1386103" cy="524015"/>
                      </a:xfrm>
                      <a:prstGeom prst="rect">
                        <a:avLst/>
                      </a:prstGeom>
                    </p:spPr>
                  </p:pic>
                </p:oleObj>
              </mc:Fallback>
            </mc:AlternateContent>
          </a:graphicData>
        </a:graphic>
      </p:graphicFrame>
      <p:graphicFrame>
        <p:nvGraphicFramePr>
          <p:cNvPr id="17" name="Table Placeholder 16">
            <a:extLst>
              <a:ext uri="{FF2B5EF4-FFF2-40B4-BE49-F238E27FC236}">
                <a16:creationId xmlns:a16="http://schemas.microsoft.com/office/drawing/2014/main" id="{E58DB3FB-8051-AD65-ECB0-185AA3F92836}"/>
              </a:ext>
            </a:extLst>
          </p:cNvPr>
          <p:cNvGraphicFramePr>
            <a:graphicFrameLocks noGrp="1"/>
          </p:cNvGraphicFramePr>
          <p:nvPr>
            <p:ph type="tbl" sz="quarter" idx="19"/>
            <p:extLst>
              <p:ext uri="{D42A27DB-BD31-4B8C-83A1-F6EECF244321}">
                <p14:modId xmlns:p14="http://schemas.microsoft.com/office/powerpoint/2010/main" val="2686255323"/>
              </p:ext>
            </p:extLst>
          </p:nvPr>
        </p:nvGraphicFramePr>
        <p:xfrm>
          <a:off x="1102497" y="3743533"/>
          <a:ext cx="6618056" cy="1040979"/>
        </p:xfrm>
        <a:graphic>
          <a:graphicData uri="http://schemas.openxmlformats.org/drawingml/2006/table">
            <a:tbl>
              <a:tblPr firstRow="1" bandRow="1">
                <a:tableStyleId>{2D5ABB26-0587-4C30-8999-92F81FD0307C}</a:tableStyleId>
              </a:tblPr>
              <a:tblGrid>
                <a:gridCol w="1623060">
                  <a:extLst>
                    <a:ext uri="{9D8B030D-6E8A-4147-A177-3AD203B41FA5}">
                      <a16:colId xmlns:a16="http://schemas.microsoft.com/office/drawing/2014/main" val="1235204474"/>
                    </a:ext>
                  </a:extLst>
                </a:gridCol>
                <a:gridCol w="349568">
                  <a:extLst>
                    <a:ext uri="{9D8B030D-6E8A-4147-A177-3AD203B41FA5}">
                      <a16:colId xmlns:a16="http://schemas.microsoft.com/office/drawing/2014/main" val="2674036171"/>
                    </a:ext>
                  </a:extLst>
                </a:gridCol>
                <a:gridCol w="2062798">
                  <a:extLst>
                    <a:ext uri="{9D8B030D-6E8A-4147-A177-3AD203B41FA5}">
                      <a16:colId xmlns:a16="http://schemas.microsoft.com/office/drawing/2014/main" val="2369430881"/>
                    </a:ext>
                  </a:extLst>
                </a:gridCol>
                <a:gridCol w="349568">
                  <a:extLst>
                    <a:ext uri="{9D8B030D-6E8A-4147-A177-3AD203B41FA5}">
                      <a16:colId xmlns:a16="http://schemas.microsoft.com/office/drawing/2014/main" val="385247362"/>
                    </a:ext>
                  </a:extLst>
                </a:gridCol>
                <a:gridCol w="2233062">
                  <a:extLst>
                    <a:ext uri="{9D8B030D-6E8A-4147-A177-3AD203B41FA5}">
                      <a16:colId xmlns:a16="http://schemas.microsoft.com/office/drawing/2014/main" val="3644182966"/>
                    </a:ext>
                  </a:extLst>
                </a:gridCol>
              </a:tblGrid>
              <a:tr h="411132">
                <a:tc>
                  <a:txBody>
                    <a:bodyPr/>
                    <a:lstStyle/>
                    <a:p>
                      <a:pPr algn="ctr"/>
                      <a:r>
                        <a:rPr lang="en-IN" sz="1800" b="1" dirty="0"/>
                        <a:t>Day in Year</a:t>
                      </a:r>
                    </a:p>
                  </a:txBody>
                  <a:tcPr anchor="ctr"/>
                </a:tc>
                <a:tc>
                  <a:txBody>
                    <a:bodyPr/>
                    <a:lstStyle/>
                    <a:p>
                      <a:pPr algn="ctr"/>
                      <a:r>
                        <a:rPr lang="en-IN" sz="1800" b="1" dirty="0"/>
                        <a:t>÷</a:t>
                      </a:r>
                    </a:p>
                  </a:txBody>
                  <a:tcPr anchor="ctr"/>
                </a:tc>
                <a:tc>
                  <a:txBody>
                    <a:bodyPr/>
                    <a:lstStyle/>
                    <a:p>
                      <a:pPr algn="ctr"/>
                      <a:r>
                        <a:rPr lang="en-IN" sz="1800" b="1" dirty="0"/>
                        <a:t>Average Receivable Turnover</a:t>
                      </a:r>
                    </a:p>
                  </a:txBody>
                  <a:tcPr anchor="ctr"/>
                </a:tc>
                <a:tc>
                  <a:txBody>
                    <a:bodyPr/>
                    <a:lstStyle/>
                    <a:p>
                      <a:pPr algn="ctr"/>
                      <a:r>
                        <a:rPr lang="en-IN" sz="1800" b="1" dirty="0"/>
                        <a:t>=</a:t>
                      </a:r>
                    </a:p>
                  </a:txBody>
                  <a:tcPr anchor="ctr"/>
                </a:tc>
                <a:tc>
                  <a:txBody>
                    <a:bodyPr/>
                    <a:lstStyle/>
                    <a:p>
                      <a:pPr algn="ctr"/>
                      <a:r>
                        <a:rPr lang="en-IN" sz="1800" b="1" dirty="0">
                          <a:solidFill>
                            <a:schemeClr val="accent2"/>
                          </a:solidFill>
                        </a:rPr>
                        <a:t>Average Collection Period in Days</a:t>
                      </a:r>
                    </a:p>
                  </a:txBody>
                  <a:tcPr anchor="ctr"/>
                </a:tc>
                <a:extLst>
                  <a:ext uri="{0D108BD9-81ED-4DB2-BD59-A6C34878D82A}">
                    <a16:rowId xmlns:a16="http://schemas.microsoft.com/office/drawing/2014/main" val="214783781"/>
                  </a:ext>
                </a:extLst>
              </a:tr>
              <a:tr h="400899">
                <a:tc>
                  <a:txBody>
                    <a:bodyPr/>
                    <a:lstStyle/>
                    <a:p>
                      <a:pPr algn="ctr"/>
                      <a:r>
                        <a:rPr lang="en-US" sz="1800" dirty="0"/>
                        <a:t>365 days</a:t>
                      </a:r>
                      <a:endParaRPr lang="en-IN" sz="18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800" dirty="0"/>
                        <a:t>÷</a:t>
                      </a:r>
                    </a:p>
                  </a:txBody>
                  <a:tcPr anchor="ctr"/>
                </a:tc>
                <a:tc>
                  <a:txBody>
                    <a:bodyPr/>
                    <a:lstStyle/>
                    <a:p>
                      <a:pPr algn="ctr"/>
                      <a:r>
                        <a:rPr lang="en-IN" sz="1800" dirty="0"/>
                        <a:t>12.8 times</a:t>
                      </a:r>
                    </a:p>
                  </a:txBody>
                  <a:tcPr anchor="ctr"/>
                </a:tc>
                <a:tc>
                  <a:txBody>
                    <a:bodyPr/>
                    <a:lstStyle/>
                    <a:p>
                      <a:pPr algn="ctr"/>
                      <a:r>
                        <a:rPr lang="en-IN" sz="1800" dirty="0"/>
                        <a:t>=</a:t>
                      </a:r>
                    </a:p>
                  </a:txBody>
                  <a:tcPr anchor="ctr"/>
                </a:tc>
                <a:tc>
                  <a:txBody>
                    <a:bodyPr/>
                    <a:lstStyle/>
                    <a:p>
                      <a:pPr algn="ctr"/>
                      <a:r>
                        <a:rPr lang="en-IN" sz="1800" dirty="0">
                          <a:solidFill>
                            <a:schemeClr val="accent2"/>
                          </a:solidFill>
                        </a:rPr>
                        <a:t>28.5 days</a:t>
                      </a:r>
                    </a:p>
                  </a:txBody>
                  <a:tcPr anchor="ctr"/>
                </a:tc>
                <a:extLst>
                  <a:ext uri="{0D108BD9-81ED-4DB2-BD59-A6C34878D82A}">
                    <a16:rowId xmlns:a16="http://schemas.microsoft.com/office/drawing/2014/main" val="3413920506"/>
                  </a:ext>
                </a:extLst>
              </a:tr>
            </a:tbl>
          </a:graphicData>
        </a:graphic>
      </p:graphicFrame>
      <p:sp>
        <p:nvSpPr>
          <p:cNvPr id="9" name="Content Placeholder 8">
            <a:extLst>
              <a:ext uri="{FF2B5EF4-FFF2-40B4-BE49-F238E27FC236}">
                <a16:creationId xmlns:a16="http://schemas.microsoft.com/office/drawing/2014/main" id="{720205CE-10DA-EAD4-163C-0DBE76132587}"/>
              </a:ext>
            </a:extLst>
          </p:cNvPr>
          <p:cNvSpPr>
            <a:spLocks noGrp="1"/>
          </p:cNvSpPr>
          <p:nvPr>
            <p:ph sz="quarter" idx="18"/>
          </p:nvPr>
        </p:nvSpPr>
        <p:spPr>
          <a:xfrm>
            <a:off x="392769" y="5073360"/>
            <a:ext cx="8037512" cy="716749"/>
          </a:xfrm>
        </p:spPr>
        <p:txBody>
          <a:bodyPr>
            <a:normAutofit/>
          </a:bodyPr>
          <a:lstStyle/>
          <a:p>
            <a:pPr marL="0" indent="0">
              <a:buNone/>
            </a:pPr>
            <a:r>
              <a:rPr lang="en-CA" sz="2000" b="1" dirty="0"/>
              <a:t>Illustration 8.18-19: </a:t>
            </a:r>
            <a:r>
              <a:rPr lang="en-CA" sz="2000" dirty="0"/>
              <a:t>Accounts receivable turnover and computation </a:t>
            </a:r>
            <a:r>
              <a:rPr lang="en-CA" sz="2000" b="1" dirty="0"/>
              <a:t>(18) </a:t>
            </a:r>
            <a:r>
              <a:rPr lang="en-CA" sz="2000" dirty="0"/>
              <a:t>and Average collection period for receivables formula and computation </a:t>
            </a:r>
            <a:r>
              <a:rPr lang="en-CA" sz="2000" b="1" dirty="0"/>
              <a:t>(19)</a:t>
            </a:r>
          </a:p>
        </p:txBody>
      </p:sp>
      <p:sp>
        <p:nvSpPr>
          <p:cNvPr id="14" name="Content Placeholder 5">
            <a:extLst>
              <a:ext uri="{FF2B5EF4-FFF2-40B4-BE49-F238E27FC236}">
                <a16:creationId xmlns:a16="http://schemas.microsoft.com/office/drawing/2014/main" id="{DDD8E403-FA3A-79F4-6032-EBAF4071CEC2}"/>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2685934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B89B0-4E7D-B9F4-08EA-9909C22E2C32}"/>
              </a:ext>
            </a:extLst>
          </p:cNvPr>
          <p:cNvSpPr>
            <a:spLocks noGrp="1"/>
          </p:cNvSpPr>
          <p:nvPr>
            <p:ph type="title"/>
          </p:nvPr>
        </p:nvSpPr>
        <p:spPr/>
        <p:txBody>
          <a:bodyPr/>
          <a:lstStyle/>
          <a:p>
            <a:r>
              <a:rPr lang="en-IN" dirty="0"/>
              <a:t>Account Receivable – Payment</a:t>
            </a:r>
          </a:p>
        </p:txBody>
      </p:sp>
      <p:sp>
        <p:nvSpPr>
          <p:cNvPr id="6" name="Content Placeholder 5">
            <a:extLst>
              <a:ext uri="{FF2B5EF4-FFF2-40B4-BE49-F238E27FC236}">
                <a16:creationId xmlns:a16="http://schemas.microsoft.com/office/drawing/2014/main" id="{72EF7638-9EF9-BA84-FB15-77713415A521}"/>
              </a:ext>
            </a:extLst>
          </p:cNvPr>
          <p:cNvSpPr>
            <a:spLocks noGrp="1"/>
          </p:cNvSpPr>
          <p:nvPr>
            <p:ph sz="quarter" idx="12"/>
          </p:nvPr>
        </p:nvSpPr>
        <p:spPr/>
        <p:txBody>
          <a:bodyPr>
            <a:normAutofit/>
          </a:bodyPr>
          <a:lstStyle/>
          <a:p>
            <a:pPr marL="0" indent="0">
              <a:buNone/>
            </a:pPr>
            <a:r>
              <a:rPr lang="en-US" sz="2800" b="1" dirty="0"/>
              <a:t>Illustration: </a:t>
            </a:r>
            <a:r>
              <a:rPr lang="en-US" sz="2800" dirty="0"/>
              <a:t>On July 11, Zhang receives payment from Li for the balance due. Prepare the journal entry to record this transaction.</a:t>
            </a:r>
          </a:p>
        </p:txBody>
      </p:sp>
      <p:sp>
        <p:nvSpPr>
          <p:cNvPr id="23" name="Content Placeholder 22">
            <a:extLst>
              <a:ext uri="{FF2B5EF4-FFF2-40B4-BE49-F238E27FC236}">
                <a16:creationId xmlns:a16="http://schemas.microsoft.com/office/drawing/2014/main" id="{D8B1496F-F25E-F178-1B97-A19268DB496B}"/>
              </a:ext>
            </a:extLst>
          </p:cNvPr>
          <p:cNvSpPr>
            <a:spLocks noGrp="1"/>
          </p:cNvSpPr>
          <p:nvPr>
            <p:ph sz="quarter" idx="20"/>
          </p:nvPr>
        </p:nvSpPr>
        <p:spPr>
          <a:xfrm>
            <a:off x="623069" y="3212331"/>
            <a:ext cx="1146737" cy="422787"/>
          </a:xfrm>
        </p:spPr>
        <p:txBody>
          <a:bodyPr>
            <a:normAutofit lnSpcReduction="10000"/>
          </a:bodyPr>
          <a:lstStyle/>
          <a:p>
            <a:pPr marL="0" indent="0">
              <a:buNone/>
            </a:pPr>
            <a:r>
              <a:rPr lang="en-IN" sz="2600" dirty="0"/>
              <a:t>Jul. 11</a:t>
            </a:r>
          </a:p>
        </p:txBody>
      </p:sp>
      <p:sp>
        <p:nvSpPr>
          <p:cNvPr id="28" name="Content Placeholder 5">
            <a:extLst>
              <a:ext uri="{FF2B5EF4-FFF2-40B4-BE49-F238E27FC236}">
                <a16:creationId xmlns:a16="http://schemas.microsoft.com/office/drawing/2014/main" id="{830A2B68-8352-A6E9-A38B-AD304802FBE3}"/>
              </a:ext>
            </a:extLst>
          </p:cNvPr>
          <p:cNvSpPr>
            <a:spLocks noGrp="1"/>
          </p:cNvSpPr>
          <p:nvPr>
            <p:ph sz="quarter" idx="21"/>
          </p:nvPr>
        </p:nvSpPr>
        <p:spPr>
          <a:xfrm>
            <a:off x="1682544" y="3115165"/>
            <a:ext cx="7313972" cy="1645077"/>
          </a:xfrm>
          <a:ln>
            <a:noFill/>
          </a:ln>
        </p:spPr>
        <p:txBody>
          <a:bodyPr anchor="ctr" anchorCtr="0">
            <a:normAutofit/>
          </a:bodyPr>
          <a:lstStyle/>
          <a:p>
            <a:pPr marL="0" indent="0">
              <a:lnSpc>
                <a:spcPct val="100000"/>
              </a:lnSpc>
              <a:spcBef>
                <a:spcPts val="1200"/>
              </a:spcBef>
              <a:buNone/>
            </a:pPr>
            <a:r>
              <a:rPr lang="en-US" sz="2600" dirty="0"/>
              <a:t>Cash (¥900 − ¥18)					882</a:t>
            </a:r>
          </a:p>
          <a:p>
            <a:pPr marL="0" indent="0">
              <a:lnSpc>
                <a:spcPct val="100000"/>
              </a:lnSpc>
              <a:spcBef>
                <a:spcPts val="1200"/>
              </a:spcBef>
              <a:buNone/>
              <a:tabLst>
                <a:tab pos="5649913" algn="l"/>
              </a:tabLst>
            </a:pPr>
            <a:r>
              <a:rPr lang="en-US" sz="2600" dirty="0"/>
              <a:t>Sales Discounts (¥900 x .02)	18</a:t>
            </a:r>
          </a:p>
          <a:p>
            <a:pPr marL="0" indent="354013">
              <a:lnSpc>
                <a:spcPct val="100000"/>
              </a:lnSpc>
              <a:spcBef>
                <a:spcPts val="1200"/>
              </a:spcBef>
              <a:buNone/>
              <a:tabLst>
                <a:tab pos="354013" algn="l"/>
              </a:tabLst>
            </a:pPr>
            <a:r>
              <a:rPr lang="en-US" sz="2600" dirty="0"/>
              <a:t>Accounts Receivable					</a:t>
            </a:r>
            <a:r>
              <a:rPr lang="en-US" altLang="en-US" sz="2600" dirty="0">
                <a:cs typeface="Calibri" panose="020F0502020204030204" pitchFamily="34" charset="0"/>
              </a:rPr>
              <a:t>900</a:t>
            </a:r>
            <a:endParaRPr lang="en-US" sz="2600" dirty="0">
              <a:cs typeface="Calibri" panose="020F0502020204030204" pitchFamily="34" charset="0"/>
            </a:endParaRPr>
          </a:p>
        </p:txBody>
      </p:sp>
      <p:sp>
        <p:nvSpPr>
          <p:cNvPr id="13" name="Content Placeholder 5">
            <a:extLst>
              <a:ext uri="{FF2B5EF4-FFF2-40B4-BE49-F238E27FC236}">
                <a16:creationId xmlns:a16="http://schemas.microsoft.com/office/drawing/2014/main" id="{01688294-E4CB-F135-3300-A4A82DD6A4FF}"/>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1</a:t>
            </a:r>
          </a:p>
        </p:txBody>
      </p:sp>
    </p:spTree>
    <p:extLst>
      <p:ext uri="{BB962C8B-B14F-4D97-AF65-F5344CB8AC3E}">
        <p14:creationId xmlns:p14="http://schemas.microsoft.com/office/powerpoint/2010/main" val="302944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1183DD-68EF-51CE-0656-3929F8E1EBD3}"/>
              </a:ext>
            </a:extLst>
          </p:cNvPr>
          <p:cNvSpPr>
            <a:spLocks noGrp="1"/>
          </p:cNvSpPr>
          <p:nvPr>
            <p:ph type="title"/>
          </p:nvPr>
        </p:nvSpPr>
        <p:spPr>
          <a:xfrm>
            <a:off x="514353" y="460255"/>
            <a:ext cx="8115301" cy="1189436"/>
          </a:xfrm>
        </p:spPr>
        <p:txBody>
          <a:bodyPr>
            <a:noAutofit/>
          </a:bodyPr>
          <a:lstStyle/>
          <a:p>
            <a:r>
              <a:rPr lang="en-US" dirty="0"/>
              <a:t>Data Analytics and Receivables Management</a:t>
            </a:r>
            <a:endParaRPr lang="en-IN" dirty="0"/>
          </a:p>
        </p:txBody>
      </p:sp>
      <p:sp>
        <p:nvSpPr>
          <p:cNvPr id="12" name="Content Placeholder 11">
            <a:extLst>
              <a:ext uri="{FF2B5EF4-FFF2-40B4-BE49-F238E27FC236}">
                <a16:creationId xmlns:a16="http://schemas.microsoft.com/office/drawing/2014/main" id="{AD5FF13F-5793-ED3E-6E29-19449ABCBDDD}"/>
              </a:ext>
            </a:extLst>
          </p:cNvPr>
          <p:cNvSpPr>
            <a:spLocks noGrp="1"/>
          </p:cNvSpPr>
          <p:nvPr>
            <p:ph sz="quarter" idx="12"/>
          </p:nvPr>
        </p:nvSpPr>
        <p:spPr>
          <a:xfrm>
            <a:off x="513862" y="1649691"/>
            <a:ext cx="8115301" cy="4735725"/>
          </a:xfrm>
        </p:spPr>
        <p:txBody>
          <a:bodyPr/>
          <a:lstStyle/>
          <a:p>
            <a:r>
              <a:rPr lang="en-US" dirty="0"/>
              <a:t>Visualization software enables managers to more quickly identify issues and obtain a deeper understanding of the factors that influence successful receivables management.</a:t>
            </a:r>
          </a:p>
          <a:p>
            <a:pPr lvl="1"/>
            <a:r>
              <a:rPr lang="en-US" dirty="0"/>
              <a:t>Identify which currencies, sales representatives, customers, product lines, or geographic regions need closer attention.</a:t>
            </a:r>
          </a:p>
          <a:p>
            <a:r>
              <a:rPr lang="en-US" dirty="0"/>
              <a:t>Data analytics of receivables is particularly valuable for predictive analysis which allows improved evaluation of customers’ risk profiles.</a:t>
            </a:r>
          </a:p>
        </p:txBody>
      </p:sp>
      <p:sp>
        <p:nvSpPr>
          <p:cNvPr id="14" name="Content Placeholder 5">
            <a:extLst>
              <a:ext uri="{FF2B5EF4-FFF2-40B4-BE49-F238E27FC236}">
                <a16:creationId xmlns:a16="http://schemas.microsoft.com/office/drawing/2014/main" id="{BDDE2973-5874-C424-B2DD-B7A63ED4477C}"/>
              </a:ext>
            </a:extLst>
          </p:cNvPr>
          <p:cNvSpPr>
            <a:spLocks noGrp="1"/>
          </p:cNvSpPr>
          <p:nvPr>
            <p:ph sz="quarter" idx="25"/>
          </p:nvPr>
        </p:nvSpPr>
        <p:spPr/>
        <p:txBody>
          <a:bodyPr>
            <a:normAutofit/>
          </a:bodyPr>
          <a:lstStyle/>
          <a:p>
            <a:r>
              <a:rPr lang="en-US" dirty="0">
                <a:latin typeface="Calibri" panose="020F0502020204030204" pitchFamily="34" charset="0"/>
                <a:cs typeface="Calibri" panose="020F0502020204030204" pitchFamily="34" charset="0"/>
              </a:rPr>
              <a:t>L</a:t>
            </a:r>
            <a:r>
              <a:rPr lang="en-US" sz="1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 4</a:t>
            </a:r>
          </a:p>
        </p:txBody>
      </p:sp>
    </p:spTree>
    <p:extLst>
      <p:ext uri="{BB962C8B-B14F-4D97-AF65-F5344CB8AC3E}">
        <p14:creationId xmlns:p14="http://schemas.microsoft.com/office/powerpoint/2010/main" val="3780024397"/>
      </p:ext>
    </p:extLst>
  </p:cSld>
  <p:clrMapOvr>
    <a:masterClrMapping/>
  </p:clrMapOvr>
</p:sld>
</file>

<file path=ppt/theme/theme1.xml><?xml version="1.0" encoding="utf-8"?>
<a:theme xmlns:a="http://schemas.openxmlformats.org/drawingml/2006/main" name="Standard">
  <a:themeElements>
    <a:clrScheme name="WP 1">
      <a:dk1>
        <a:srgbClr val="231F20"/>
      </a:dk1>
      <a:lt1>
        <a:srgbClr val="FFFFFF"/>
      </a:lt1>
      <a:dk2>
        <a:srgbClr val="192B67"/>
      </a:dk2>
      <a:lt2>
        <a:srgbClr val="EFEFF0"/>
      </a:lt2>
      <a:accent1>
        <a:srgbClr val="06B2FA"/>
      </a:accent1>
      <a:accent2>
        <a:srgbClr val="0469D8"/>
      </a:accent2>
      <a:accent3>
        <a:srgbClr val="414146"/>
      </a:accent3>
      <a:accent4>
        <a:srgbClr val="043C5D"/>
      </a:accent4>
      <a:accent5>
        <a:srgbClr val="547890"/>
      </a:accent5>
      <a:accent6>
        <a:srgbClr val="404140"/>
      </a:accent6>
      <a:hlink>
        <a:srgbClr val="0469D8"/>
      </a:hlink>
      <a:folHlink>
        <a:srgbClr val="5C416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id="{CF489570-C43B-7446-AB1E-8F4EEAE9CABF}" vid="{044E3E64-447D-1547-BB2E-4CF9530CD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EF3736AB233A4D86168EC2BFFF7E67" ma:contentTypeVersion="8" ma:contentTypeDescription="Create a new document." ma:contentTypeScope="" ma:versionID="00bdeb75305eae0751a77562342afd07">
  <xsd:schema xmlns:xsd="http://www.w3.org/2001/XMLSchema" xmlns:xs="http://www.w3.org/2001/XMLSchema" xmlns:p="http://schemas.microsoft.com/office/2006/metadata/properties" xmlns:ns2="06baf313-fb35-4f8c-9139-9e9ac16d4b1d" xmlns:ns3="ef46c7a1-68aa-4b69-aed1-7fcfd052d54f" targetNamespace="http://schemas.microsoft.com/office/2006/metadata/properties" ma:root="true" ma:fieldsID="cf5f1baccda368027b594004eed6251f" ns2:_="" ns3:_="">
    <xsd:import namespace="06baf313-fb35-4f8c-9139-9e9ac16d4b1d"/>
    <xsd:import namespace="ef46c7a1-68aa-4b69-aed1-7fcfd052d5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baf313-fb35-4f8c-9139-9e9ac16d4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46c7a1-68aa-4b69-aed1-7fcfd052d5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963441-63BC-4C79-8E59-C4B7B854AF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baf313-fb35-4f8c-9139-9e9ac16d4b1d"/>
    <ds:schemaRef ds:uri="ef46c7a1-68aa-4b69-aed1-7fcfd052d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9739E0-A6CD-46BA-8888-F2BBC9B1323D}">
  <ds:schemaRefs>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 ds:uri="f27b86c0-2816-47a2-b831-6f64dbfd4a69"/>
    <ds:schemaRef ds:uri="http://schemas.microsoft.com/office/2006/metadata/properties"/>
  </ds:schemaRefs>
</ds:datastoreItem>
</file>

<file path=customXml/itemProps3.xml><?xml version="1.0" encoding="utf-8"?>
<ds:datastoreItem xmlns:ds="http://schemas.openxmlformats.org/officeDocument/2006/customXml" ds:itemID="{BF069665-4191-4292-A592-EAC7A0DE60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22479</TotalTime>
  <Words>5199</Words>
  <Application>Microsoft Office PowerPoint</Application>
  <PresentationFormat>全屏显示(4:3)</PresentationFormat>
  <Paragraphs>650</Paragraphs>
  <Slides>90</Slides>
  <Notes>16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90</vt:i4>
      </vt:variant>
    </vt:vector>
  </HeadingPairs>
  <TitlesOfParts>
    <vt:vector size="102" baseType="lpstr">
      <vt:lpstr>Google Sans</vt:lpstr>
      <vt:lpstr>Liberation Sans</vt:lpstr>
      <vt:lpstr>SourceSansPro</vt:lpstr>
      <vt:lpstr>Arial</vt:lpstr>
      <vt:lpstr>Calibri</vt:lpstr>
      <vt:lpstr>Calibri Light</vt:lpstr>
      <vt:lpstr>Courier New</vt:lpstr>
      <vt:lpstr>Times New Roman</vt:lpstr>
      <vt:lpstr>Wingdings</vt:lpstr>
      <vt:lpstr>Standard</vt:lpstr>
      <vt:lpstr>Document</vt:lpstr>
      <vt:lpstr>Equation</vt:lpstr>
      <vt:lpstr>Financial Accounting</vt:lpstr>
      <vt:lpstr>Chapter Outline</vt:lpstr>
      <vt:lpstr>Learning Objective 1 Explain How Companies Recognize Accounts Receivable.</vt:lpstr>
      <vt:lpstr>Receivables</vt:lpstr>
      <vt:lpstr>Receivables by Company</vt:lpstr>
      <vt:lpstr>Types of Receivables</vt:lpstr>
      <vt:lpstr>Recognizing Accounts Receivable</vt:lpstr>
      <vt:lpstr>Accounts Receivable Example</vt:lpstr>
      <vt:lpstr>Account Receivable – Payment</vt:lpstr>
      <vt:lpstr>DO IT! 1: Recognizing Accounts Receivable</vt:lpstr>
      <vt:lpstr>DO IT! 1: Recognizing Accounts Receivable – Solution</vt:lpstr>
      <vt:lpstr>Learning Objective 2 Describe How Companies Value Accounts Receivable and Record Their Disposition.</vt:lpstr>
      <vt:lpstr>Valuing Accounts Receivable</vt:lpstr>
      <vt:lpstr>Accounting for Uncollectible Accounts</vt:lpstr>
      <vt:lpstr>Allowance Method for Uncollectible Accounts</vt:lpstr>
      <vt:lpstr>PowerPoint 演示文稿</vt:lpstr>
      <vt:lpstr>T-Accounts</vt:lpstr>
      <vt:lpstr>Allowance Method – Presentation </vt:lpstr>
      <vt:lpstr>Illustration (1)</vt:lpstr>
      <vt:lpstr>Illustration (2)</vt:lpstr>
      <vt:lpstr>Illustration (3)</vt:lpstr>
      <vt:lpstr>Illustration (4)</vt:lpstr>
      <vt:lpstr>Recording the Write-Off</vt:lpstr>
      <vt:lpstr>Illustration (5)</vt:lpstr>
      <vt:lpstr>Allowance Method for Uncollectibles</vt:lpstr>
      <vt:lpstr>Write-off Example</vt:lpstr>
      <vt:lpstr>Cash Realizable Value</vt:lpstr>
      <vt:lpstr>Recovery of an Uncollectible Account (Not very common)</vt:lpstr>
      <vt:lpstr>Estimating the Allowance</vt:lpstr>
      <vt:lpstr>Estimating the Allowance</vt:lpstr>
      <vt:lpstr>Estimating the Allowance – Aging</vt:lpstr>
      <vt:lpstr>Estimating the Allowance</vt:lpstr>
      <vt:lpstr>Case 1. </vt:lpstr>
      <vt:lpstr>Estimating the Allowance – Aging</vt:lpstr>
      <vt:lpstr>Case 2. (Most often)</vt:lpstr>
      <vt:lpstr>Estimating the Allowance Example</vt:lpstr>
      <vt:lpstr>Bad Debts after Posting</vt:lpstr>
      <vt:lpstr>Case 3. (Less often)</vt:lpstr>
      <vt:lpstr>DO IT! 2a: Bad Debt Expense</vt:lpstr>
      <vt:lpstr>DO IT! 2a: Bad Debt Expense – Solution</vt:lpstr>
      <vt:lpstr>Accounts Receivable Note Disclosure</vt:lpstr>
      <vt:lpstr>Allowance for doubtful accounts and earnings management</vt:lpstr>
      <vt:lpstr>Example: Nortel Networks</vt:lpstr>
      <vt:lpstr>Example: Nortel Networks</vt:lpstr>
      <vt:lpstr>Excerpts From Nortel Networks’ Income Statements</vt:lpstr>
      <vt:lpstr>Excerpts From Nortel Networks’ Income Statements</vt:lpstr>
      <vt:lpstr>Excerpts From Nortel Networks’ Balance Sheets</vt:lpstr>
      <vt:lpstr>Example: Nortel Networks</vt:lpstr>
      <vt:lpstr>Review of bad debt expanse</vt:lpstr>
      <vt:lpstr>Review of bad debt expanse</vt:lpstr>
      <vt:lpstr>Disposing (Selling) of Accounts Receivable</vt:lpstr>
      <vt:lpstr>Disposing of account receivables</vt:lpstr>
      <vt:lpstr>Sale of Receivables to a Factor</vt:lpstr>
      <vt:lpstr>Disposing of Accounts Receivable</vt:lpstr>
      <vt:lpstr>PowerPoint 演示文稿</vt:lpstr>
      <vt:lpstr>Sale of Receivables to a Factor Example</vt:lpstr>
      <vt:lpstr>National Credit Card Sales</vt:lpstr>
      <vt:lpstr>Advantages of National Credit Card</vt:lpstr>
      <vt:lpstr>National Credit Card Sales Example</vt:lpstr>
      <vt:lpstr>DO IT! 2b: Factoring</vt:lpstr>
      <vt:lpstr>DO IT! 2b: Factoring – Solution</vt:lpstr>
      <vt:lpstr>Learning Objective 3 Explain How Companies Recognize, Value, and Dispose of Notes Receivable.</vt:lpstr>
      <vt:lpstr>Promissory Note</vt:lpstr>
      <vt:lpstr>Advantages of National Credit Card</vt:lpstr>
      <vt:lpstr>Promissory Note Parties</vt:lpstr>
      <vt:lpstr>Determining the Maturity Date</vt:lpstr>
      <vt:lpstr>Three Ways of Stating Maturity Date</vt:lpstr>
      <vt:lpstr>Computing Interest</vt:lpstr>
      <vt:lpstr>Recognizing Notes Receivable</vt:lpstr>
      <vt:lpstr>Valuing Notes Receivable</vt:lpstr>
      <vt:lpstr>Disposing of Notes Receivable</vt:lpstr>
      <vt:lpstr>Honoring Notes Receivable</vt:lpstr>
      <vt:lpstr>Honor of Notes Receivable</vt:lpstr>
      <vt:lpstr>Notes Receivable Review Question</vt:lpstr>
      <vt:lpstr>Notes Receivable – Solution</vt:lpstr>
      <vt:lpstr>Accrual of Interest Receivable (1 of 2)</vt:lpstr>
      <vt:lpstr>Accrual of Interest Receivable (2 of 2)</vt:lpstr>
      <vt:lpstr>Dishonor of Notes Receivable (1 of 2)</vt:lpstr>
      <vt:lpstr>Dishonor of Notes Receivable (2 of 2)</vt:lpstr>
      <vt:lpstr>DO IT! 3: Recognizing Notes Receivable</vt:lpstr>
      <vt:lpstr>DO IT! 3: Part (a) – Solution</vt:lpstr>
      <vt:lpstr>DO IT! 3: Part (b) – Solution </vt:lpstr>
      <vt:lpstr>DO IT! 3: Part (c) – Solution</vt:lpstr>
      <vt:lpstr>Learning Objective 4 Describe the Statement Presentation and Analysis of Receivables.</vt:lpstr>
      <vt:lpstr>Presentation</vt:lpstr>
      <vt:lpstr>Allowance Method – Presentation </vt:lpstr>
      <vt:lpstr>Analysis</vt:lpstr>
      <vt:lpstr>Analysis Example</vt:lpstr>
      <vt:lpstr>Analysis – Average Collection Period</vt:lpstr>
      <vt:lpstr>Data Analytics and Receivables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Lai, Wendy</dc:creator>
  <cp:lastModifiedBy>Menger Gilmour</cp:lastModifiedBy>
  <cp:revision>3580</cp:revision>
  <cp:lastPrinted>2021-04-08T14:56:16Z</cp:lastPrinted>
  <dcterms:created xsi:type="dcterms:W3CDTF">2018-08-23T13:01:59Z</dcterms:created>
  <dcterms:modified xsi:type="dcterms:W3CDTF">2024-03-23T12:52:24Z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0x010100B2EF3736AB233A4D86168EC2BFFF7E67</vt:lpwstr>
  </property>
</Properties>
</file>